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9" r:id="rId4"/>
    <p:sldId id="309" r:id="rId5"/>
    <p:sldId id="260" r:id="rId6"/>
    <p:sldId id="261" r:id="rId7"/>
    <p:sldId id="263" r:id="rId8"/>
    <p:sldId id="266" r:id="rId9"/>
    <p:sldId id="265" r:id="rId10"/>
    <p:sldId id="268" r:id="rId11"/>
    <p:sldId id="269" r:id="rId12"/>
    <p:sldId id="275" r:id="rId13"/>
    <p:sldId id="272" r:id="rId14"/>
    <p:sldId id="344" r:id="rId15"/>
    <p:sldId id="276" r:id="rId16"/>
    <p:sldId id="278" r:id="rId17"/>
    <p:sldId id="279" r:id="rId18"/>
    <p:sldId id="280" r:id="rId19"/>
    <p:sldId id="312" r:id="rId20"/>
    <p:sldId id="311" r:id="rId21"/>
    <p:sldId id="281" r:id="rId22"/>
    <p:sldId id="282" r:id="rId23"/>
    <p:sldId id="285" r:id="rId24"/>
    <p:sldId id="286" r:id="rId25"/>
    <p:sldId id="287" r:id="rId26"/>
    <p:sldId id="369" r:id="rId27"/>
    <p:sldId id="291" r:id="rId28"/>
    <p:sldId id="290" r:id="rId29"/>
    <p:sldId id="292" r:id="rId30"/>
    <p:sldId id="370" r:id="rId31"/>
    <p:sldId id="294" r:id="rId32"/>
    <p:sldId id="295" r:id="rId33"/>
    <p:sldId id="296" r:id="rId34"/>
    <p:sldId id="297" r:id="rId35"/>
    <p:sldId id="30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9E3"/>
    <a:srgbClr val="3C9FFD"/>
    <a:srgbClr val="5EDEBE"/>
    <a:srgbClr val="7633E6"/>
    <a:srgbClr val="FFBC01"/>
    <a:srgbClr val="6B48EA"/>
    <a:srgbClr val="4098FB"/>
    <a:srgbClr val="00FFFA"/>
    <a:srgbClr val="723BE7"/>
    <a:srgbClr val="A05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3" autoAdjust="0"/>
    <p:restoredTop sz="94333" autoAdjust="0"/>
  </p:normalViewPr>
  <p:slideViewPr>
    <p:cSldViewPr snapToGrid="0" showGuides="1">
      <p:cViewPr varScale="1">
        <p:scale>
          <a:sx n="104" d="100"/>
          <a:sy n="104" d="100"/>
        </p:scale>
        <p:origin x="-696" y="-90"/>
      </p:cViewPr>
      <p:guideLst>
        <p:guide orient="horz" pos="1222"/>
        <p:guide orient="horz" pos="2879"/>
        <p:guide pos="7219"/>
        <p:guide pos="461"/>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7FC2F-BAB8-4F42-910C-B21A79C548A4}" type="datetimeFigureOut">
              <a:rPr lang="zh-CN" altLang="en-US" smtClean="0"/>
              <a:t>2020/10/13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F470C-D80C-4156-A230-BD93C88B8401}" type="slidenum">
              <a:rPr lang="zh-CN" altLang="en-US" smtClean="0"/>
              <a:t>‹#›</a:t>
            </a:fld>
            <a:endParaRPr lang="zh-CN" altLang="en-US"/>
          </a:p>
        </p:txBody>
      </p:sp>
    </p:spTree>
    <p:extLst>
      <p:ext uri="{BB962C8B-B14F-4D97-AF65-F5344CB8AC3E}">
        <p14:creationId xmlns:p14="http://schemas.microsoft.com/office/powerpoint/2010/main" val="402602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8F470C-D80C-4156-A230-BD93C88B840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6054C44-E25D-4C73-814B-4464E38C2B75}" type="datetimeFigureOut">
              <a:rPr lang="zh-CN" altLang="en-US" smtClean="0"/>
              <a:t>2020/10/13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476057-9B18-4B48-B0AF-51A1E5C43B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54C44-E25D-4C73-814B-4464E38C2B75}" type="datetimeFigureOut">
              <a:rPr lang="zh-CN" altLang="en-US" smtClean="0"/>
              <a:t>2020/10/13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76057-9B18-4B48-B0AF-51A1E5C43B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6455ED"/>
            </a:gs>
            <a:gs pos="1000">
              <a:srgbClr val="8022E2"/>
            </a:gs>
            <a:gs pos="82000">
              <a:srgbClr val="3C9FFD"/>
            </a:gs>
          </a:gsLst>
          <a:lin ang="18900000" scaled="1"/>
          <a:tileRect/>
        </a:gradFill>
        <a:effectLst/>
      </p:bgPr>
    </p:bg>
    <p:spTree>
      <p:nvGrpSpPr>
        <p:cNvPr id="1" name=""/>
        <p:cNvGrpSpPr/>
        <p:nvPr/>
      </p:nvGrpSpPr>
      <p:grpSpPr>
        <a:xfrm>
          <a:off x="0" y="0"/>
          <a:ext cx="0" cy="0"/>
          <a:chOff x="0" y="0"/>
          <a:chExt cx="0" cy="0"/>
        </a:xfrm>
      </p:grpSpPr>
      <p:sp>
        <p:nvSpPr>
          <p:cNvPr id="4" name="PA_椭圆 3"/>
          <p:cNvSpPr/>
          <p:nvPr>
            <p:custDataLst>
              <p:tags r:id="rId1"/>
            </p:custDataLst>
          </p:nvPr>
        </p:nvSpPr>
        <p:spPr>
          <a:xfrm>
            <a:off x="3726427" y="1059429"/>
            <a:ext cx="4739148" cy="4739144"/>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文本框 2"/>
          <p:cNvSpPr txBox="1"/>
          <p:nvPr>
            <p:custDataLst>
              <p:tags r:id="rId2"/>
            </p:custDataLst>
          </p:nvPr>
        </p:nvSpPr>
        <p:spPr>
          <a:xfrm>
            <a:off x="3877128" y="2831842"/>
            <a:ext cx="4437743" cy="583565"/>
          </a:xfrm>
          <a:prstGeom prst="rect">
            <a:avLst/>
          </a:prstGeom>
          <a:no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智慧</a:t>
            </a:r>
            <a:r>
              <a:rPr lang="zh-CN" altLang="en-US" sz="3200" b="1" dirty="0">
                <a:solidFill>
                  <a:schemeClr val="bg1"/>
                </a:solidFill>
                <a:latin typeface="微软雅黑" panose="020B0503020204020204" pitchFamily="34" charset="-122"/>
                <a:ea typeface="微软雅黑" panose="020B0503020204020204" pitchFamily="34" charset="-122"/>
              </a:rPr>
              <a:t>树网</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在线共享课程</a:t>
            </a:r>
          </a:p>
        </p:txBody>
      </p:sp>
      <p:sp>
        <p:nvSpPr>
          <p:cNvPr id="7" name="PA_文本框 6"/>
          <p:cNvSpPr txBox="1"/>
          <p:nvPr>
            <p:custDataLst>
              <p:tags r:id="rId3"/>
            </p:custDataLst>
          </p:nvPr>
        </p:nvSpPr>
        <p:spPr>
          <a:xfrm>
            <a:off x="5027612" y="3800535"/>
            <a:ext cx="2136776" cy="461665"/>
          </a:xfrm>
          <a:prstGeom prst="rect">
            <a:avLst/>
          </a:prstGeom>
          <a:noFill/>
        </p:spPr>
        <p:txBody>
          <a:bodyPr wrap="square" rtlCol="0">
            <a:spAutoFit/>
          </a:bodyPr>
          <a:lstStyle/>
          <a:p>
            <a:r>
              <a:rPr lang="zh-CN" altLang="en-US" sz="2400" spc="600" dirty="0">
                <a:solidFill>
                  <a:schemeClr val="bg1"/>
                </a:solidFill>
                <a:latin typeface="微软雅黑" panose="020B0503020204020204" pitchFamily="34" charset="-122"/>
                <a:ea typeface="微软雅黑" panose="020B0503020204020204" pitchFamily="34" charset="-122"/>
              </a:rPr>
              <a:t>学生端讲解</a:t>
            </a:r>
          </a:p>
        </p:txBody>
      </p:sp>
      <p:sp>
        <p:nvSpPr>
          <p:cNvPr id="5" name="PA_弧形 4"/>
          <p:cNvSpPr/>
          <p:nvPr>
            <p:custDataLst>
              <p:tags r:id="rId4"/>
            </p:custDataLst>
          </p:nvPr>
        </p:nvSpPr>
        <p:spPr>
          <a:xfrm>
            <a:off x="3726425" y="1059427"/>
            <a:ext cx="4739150" cy="4739146"/>
          </a:xfrm>
          <a:prstGeom prst="arc">
            <a:avLst>
              <a:gd name="adj1" fmla="val 16200000"/>
              <a:gd name="adj2" fmla="val 12711946"/>
            </a:avLst>
          </a:prstGeom>
          <a:ln w="50800">
            <a:gradFill flip="none" rotWithShape="1">
              <a:gsLst>
                <a:gs pos="1000">
                  <a:srgbClr val="00FFFA"/>
                </a:gs>
                <a:gs pos="100000">
                  <a:srgbClr val="00FFFA"/>
                </a:gs>
              </a:gsLst>
              <a:lin ang="81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 name="PA_图片 9" descr="教育的力量白底"/>
          <p:cNvPicPr>
            <a:picLocks noChangeAspect="1"/>
          </p:cNvPicPr>
          <p:nvPr>
            <p:custDataLst>
              <p:tags r:id="rId5"/>
            </p:custDataLst>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9198033" y="500646"/>
            <a:ext cx="2262130" cy="5743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5683348"/>
            <a:ext cx="12192000" cy="1174652"/>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QQ截图201706151818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176897" y="2054860"/>
            <a:ext cx="2760980" cy="4721860"/>
          </a:xfrm>
          <a:prstGeom prst="rect">
            <a:avLst/>
          </a:prstGeom>
          <a:solidFill>
            <a:srgbClr val="FFFFFF">
              <a:shade val="85000"/>
            </a:srgbClr>
          </a:solidFill>
          <a:ln w="920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文本框 13"/>
          <p:cNvSpPr txBox="1"/>
          <p:nvPr/>
        </p:nvSpPr>
        <p:spPr>
          <a:xfrm>
            <a:off x="4448289" y="650995"/>
            <a:ext cx="32954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15" name="图片 307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729" y="2062032"/>
            <a:ext cx="2760982" cy="4909446"/>
          </a:xfrm>
          <a:prstGeom prst="rect">
            <a:avLst/>
          </a:prstGeom>
          <a:solidFill>
            <a:srgbClr val="FFFFFF">
              <a:shade val="85000"/>
            </a:srgbClr>
          </a:solidFill>
          <a:ln w="920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文本框 15"/>
          <p:cNvSpPr txBox="1"/>
          <p:nvPr/>
        </p:nvSpPr>
        <p:spPr>
          <a:xfrm>
            <a:off x="695325" y="1989138"/>
            <a:ext cx="3660775" cy="1052596"/>
          </a:xfrm>
          <a:prstGeom prst="rect">
            <a:avLst/>
          </a:prstGeom>
          <a:noFill/>
        </p:spPr>
        <p:txBody>
          <a:bodyPr wrap="square" rtlCol="0">
            <a:spAutoFit/>
          </a:bodyPr>
          <a:lstStyle/>
          <a:p>
            <a:pPr>
              <a:lnSpc>
                <a:spcPct val="130000"/>
              </a:lnSpc>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登录后会出现认证自己姓名姓氏的界面。</a:t>
            </a:r>
          </a:p>
        </p:txBody>
      </p:sp>
      <p:sp>
        <p:nvSpPr>
          <p:cNvPr id="17" name="文本框 16"/>
          <p:cNvSpPr txBox="1"/>
          <p:nvPr/>
        </p:nvSpPr>
        <p:spPr>
          <a:xfrm>
            <a:off x="695325" y="3459561"/>
            <a:ext cx="3660775" cy="2012859"/>
          </a:xfrm>
          <a:prstGeom prst="rect">
            <a:avLst/>
          </a:prstGeom>
          <a:noFill/>
        </p:spPr>
        <p:txBody>
          <a:bodyPr wrap="square" rtlCol="0">
            <a:spAutoFit/>
          </a:bodyPr>
          <a:lstStyle>
            <a:defPPr>
              <a:defRPr lang="zh-CN"/>
            </a:defPPr>
            <a:lvl1pPr>
              <a:lnSpc>
                <a:spcPct val="130000"/>
              </a:lnSpc>
              <a:defRPr>
                <a:latin typeface="微软雅黑" panose="020B0503020204020204" pitchFamily="34" charset="-122"/>
                <a:ea typeface="微软雅黑" panose="020B0503020204020204" pitchFamily="34" charset="-122"/>
              </a:defRPr>
            </a:lvl1pPr>
          </a:lstStyle>
          <a:p>
            <a:r>
              <a:rPr lang="en-US" altLang="zh-CN" sz="2400" dirty="0"/>
              <a:t>2.</a:t>
            </a:r>
            <a:r>
              <a:rPr lang="zh-CN" altLang="zh-CN" sz="2400" dirty="0"/>
              <a:t>认证姓氏后需绑定手机号码等其他信息。</a:t>
            </a:r>
            <a:r>
              <a:rPr lang="zh-CN" altLang="zh-CN" sz="2400" dirty="0">
                <a:sym typeface="+mn-ea"/>
              </a:rPr>
              <a:t>（请绑定正常使用的手机和邮箱，以便接收通知和寻回密码）</a:t>
            </a:r>
            <a:endParaRPr lang="zh-CN" altLang="zh-CN" sz="24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426536"/>
            <a:ext cx="12192000" cy="3431464"/>
          </a:xfrm>
          <a:custGeom>
            <a:avLst/>
            <a:gdLst>
              <a:gd name="connsiteX0" fmla="*/ 0 w 12192000"/>
              <a:gd name="connsiteY0" fmla="*/ 0 h 3431464"/>
              <a:gd name="connsiteX1" fmla="*/ 12192000 w 12192000"/>
              <a:gd name="connsiteY1" fmla="*/ 0 h 3431464"/>
              <a:gd name="connsiteX2" fmla="*/ 12192000 w 12192000"/>
              <a:gd name="connsiteY2" fmla="*/ 3431464 h 3431464"/>
              <a:gd name="connsiteX3" fmla="*/ 0 w 12192000"/>
              <a:gd name="connsiteY3" fmla="*/ 3431464 h 3431464"/>
              <a:gd name="connsiteX4" fmla="*/ 0 w 12192000"/>
              <a:gd name="connsiteY4" fmla="*/ 0 h 3431464"/>
              <a:gd name="connsiteX0-1" fmla="*/ 0 w 12192000"/>
              <a:gd name="connsiteY0-2" fmla="*/ 0 h 3431464"/>
              <a:gd name="connsiteX1-3" fmla="*/ 12192000 w 12192000"/>
              <a:gd name="connsiteY1-4" fmla="*/ 0 h 3431464"/>
              <a:gd name="connsiteX2-5" fmla="*/ 12192000 w 12192000"/>
              <a:gd name="connsiteY2-6" fmla="*/ 3431464 h 3431464"/>
              <a:gd name="connsiteX3-7" fmla="*/ 0 w 12192000"/>
              <a:gd name="connsiteY3-8" fmla="*/ 3431464 h 3431464"/>
              <a:gd name="connsiteX4-9" fmla="*/ 0 w 12192000"/>
              <a:gd name="connsiteY4-10" fmla="*/ 0 h 3431464"/>
              <a:gd name="connsiteX0-11" fmla="*/ 0 w 12192000"/>
              <a:gd name="connsiteY0-12" fmla="*/ 203200 h 3431464"/>
              <a:gd name="connsiteX1-13" fmla="*/ 12192000 w 12192000"/>
              <a:gd name="connsiteY1-14" fmla="*/ 0 h 3431464"/>
              <a:gd name="connsiteX2-15" fmla="*/ 12192000 w 12192000"/>
              <a:gd name="connsiteY2-16" fmla="*/ 3431464 h 3431464"/>
              <a:gd name="connsiteX3-17" fmla="*/ 0 w 12192000"/>
              <a:gd name="connsiteY3-18" fmla="*/ 3431464 h 3431464"/>
              <a:gd name="connsiteX4-19" fmla="*/ 0 w 12192000"/>
              <a:gd name="connsiteY4-20" fmla="*/ 203200 h 3431464"/>
              <a:gd name="connsiteX0-21" fmla="*/ 0 w 12192000"/>
              <a:gd name="connsiteY0-22" fmla="*/ 203200 h 3431464"/>
              <a:gd name="connsiteX1-23" fmla="*/ 12192000 w 12192000"/>
              <a:gd name="connsiteY1-24" fmla="*/ 0 h 3431464"/>
              <a:gd name="connsiteX2-25" fmla="*/ 12192000 w 12192000"/>
              <a:gd name="connsiteY2-26" fmla="*/ 3431464 h 3431464"/>
              <a:gd name="connsiteX3-27" fmla="*/ 0 w 12192000"/>
              <a:gd name="connsiteY3-28" fmla="*/ 3431464 h 3431464"/>
              <a:gd name="connsiteX4-29" fmla="*/ 0 w 12192000"/>
              <a:gd name="connsiteY4-30" fmla="*/ 203200 h 3431464"/>
              <a:gd name="connsiteX0-31" fmla="*/ 0 w 12192000"/>
              <a:gd name="connsiteY0-32" fmla="*/ 203200 h 3431464"/>
              <a:gd name="connsiteX1-33" fmla="*/ 12192000 w 12192000"/>
              <a:gd name="connsiteY1-34" fmla="*/ 0 h 3431464"/>
              <a:gd name="connsiteX2-35" fmla="*/ 12192000 w 12192000"/>
              <a:gd name="connsiteY2-36" fmla="*/ 3431464 h 3431464"/>
              <a:gd name="connsiteX3-37" fmla="*/ 0 w 12192000"/>
              <a:gd name="connsiteY3-38" fmla="*/ 3431464 h 3431464"/>
              <a:gd name="connsiteX4-39" fmla="*/ 0 w 12192000"/>
              <a:gd name="connsiteY4-40" fmla="*/ 203200 h 34314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3431464">
                <a:moveTo>
                  <a:pt x="0" y="203200"/>
                </a:moveTo>
                <a:cubicBezTo>
                  <a:pt x="2768600" y="2973614"/>
                  <a:pt x="8128000" y="0"/>
                  <a:pt x="12192000" y="0"/>
                </a:cubicBezTo>
                <a:lnTo>
                  <a:pt x="12192000" y="3431464"/>
                </a:lnTo>
                <a:lnTo>
                  <a:pt x="0" y="3431464"/>
                </a:lnTo>
                <a:lnTo>
                  <a:pt x="0" y="203200"/>
                </a:lnTo>
                <a:close/>
              </a:path>
            </a:pathLst>
          </a:custGeom>
          <a:gradFill>
            <a:gsLst>
              <a:gs pos="54000">
                <a:srgbClr val="7C29E3"/>
              </a:gs>
              <a:gs pos="100000">
                <a:srgbClr val="3C9F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96173" y="2193682"/>
            <a:ext cx="4636339" cy="1772793"/>
          </a:xfrm>
          <a:prstGeom prst="rect">
            <a:avLst/>
          </a:prstGeom>
          <a:noFill/>
        </p:spPr>
        <p:txBody>
          <a:bodyPr wrap="square" rtlCol="0">
            <a:spAutoFit/>
          </a:bodyPr>
          <a:lstStyle>
            <a:defPPr>
              <a:defRPr lang="zh-CN"/>
            </a:defPPr>
            <a:lvl1pPr>
              <a:lnSpc>
                <a:spcPct val="130000"/>
              </a:lnSpc>
              <a:defRPr>
                <a:latin typeface="微软雅黑" panose="020B0503020204020204" pitchFamily="34" charset="-122"/>
                <a:ea typeface="微软雅黑" panose="020B0503020204020204" pitchFamily="34" charset="-122"/>
              </a:defRPr>
            </a:lvl1pPr>
          </a:lstStyle>
          <a:p>
            <a:r>
              <a:rPr lang="zh-CN" altLang="en-US" sz="2800" dirty="0"/>
              <a:t>认证完成后会弹出课程确认信息框，点击</a:t>
            </a:r>
            <a:r>
              <a:rPr lang="en-US" altLang="zh-CN" sz="2800" dirty="0"/>
              <a:t>“</a:t>
            </a:r>
            <a:r>
              <a:rPr lang="zh-CN" altLang="en-US" sz="2800" dirty="0">
                <a:solidFill>
                  <a:srgbClr val="C00000"/>
                </a:solidFill>
              </a:rPr>
              <a:t>确认课程</a:t>
            </a:r>
            <a:r>
              <a:rPr lang="en-US" altLang="zh-CN" sz="2800" dirty="0"/>
              <a:t>”</a:t>
            </a:r>
            <a:r>
              <a:rPr lang="zh-CN" altLang="en-US" sz="2800" dirty="0"/>
              <a:t>即可完成报到。</a:t>
            </a:r>
          </a:p>
        </p:txBody>
      </p:sp>
      <p:pic>
        <p:nvPicPr>
          <p:cNvPr id="5" name="图片 6" descr="QQ截图201706151819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215652" y="1897436"/>
            <a:ext cx="2791460" cy="4960563"/>
          </a:xfrm>
          <a:prstGeom prst="rect">
            <a:avLst/>
          </a:prstGeom>
          <a:noFill/>
          <a:ln>
            <a:noFill/>
          </a:ln>
        </p:spPr>
      </p:pic>
      <p:sp>
        <p:nvSpPr>
          <p:cNvPr id="7" name="文本框 6"/>
          <p:cNvSpPr txBox="1"/>
          <p:nvPr/>
        </p:nvSpPr>
        <p:spPr>
          <a:xfrm>
            <a:off x="4448289" y="650995"/>
            <a:ext cx="32954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849" y="1235770"/>
            <a:ext cx="3509066" cy="6855084"/>
          </a:xfrm>
          <a:prstGeom prst="rect">
            <a:avLst/>
          </a:prstGeom>
        </p:spPr>
      </p:pic>
      <p:sp>
        <p:nvSpPr>
          <p:cNvPr id="2" name="矩形 1"/>
          <p:cNvSpPr/>
          <p:nvPr/>
        </p:nvSpPr>
        <p:spPr>
          <a:xfrm>
            <a:off x="7776575" y="5232400"/>
            <a:ext cx="1625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4" name="文本框 3"/>
          <p:cNvSpPr txBox="1"/>
          <p:nvPr/>
        </p:nvSpPr>
        <p:spPr>
          <a:xfrm>
            <a:off x="4576583" y="2761954"/>
            <a:ext cx="3038833" cy="1200329"/>
          </a:xfrm>
          <a:prstGeom prst="rect">
            <a:avLst/>
          </a:prstGeom>
          <a:noFill/>
        </p:spPr>
        <p:txBody>
          <a:bodyPr wrap="square" rtlCol="0">
            <a:spAutoFit/>
          </a:bodyPr>
          <a:lstStyle/>
          <a:p>
            <a:r>
              <a:rPr lang="en-US" altLang="zh-CN" sz="7200" dirty="0">
                <a:solidFill>
                  <a:schemeClr val="bg1"/>
                </a:solidFill>
                <a:latin typeface="Agency FB" panose="020B0503020202020204" pitchFamily="34" charset="0"/>
              </a:rPr>
              <a:t>Questions</a:t>
            </a:r>
            <a:endParaRPr lang="zh-CN" altLang="en-US" sz="7200" dirty="0">
              <a:solidFill>
                <a:schemeClr val="bg1"/>
              </a:solidFill>
              <a:latin typeface="Agency FB" panose="020B0503020202020204" pitchFamily="34" charset="0"/>
            </a:endParaRPr>
          </a:p>
        </p:txBody>
      </p:sp>
      <p:sp>
        <p:nvSpPr>
          <p:cNvPr id="5" name="弧形 4"/>
          <p:cNvSpPr/>
          <p:nvPr/>
        </p:nvSpPr>
        <p:spPr>
          <a:xfrm>
            <a:off x="4281176" y="1614176"/>
            <a:ext cx="3629648" cy="3629648"/>
          </a:xfrm>
          <a:prstGeom prst="arc">
            <a:avLst>
              <a:gd name="adj1" fmla="val 21389458"/>
              <a:gd name="adj2" fmla="val 15482637"/>
            </a:avLst>
          </a:prstGeom>
          <a:ln w="63500" cap="rnd">
            <a:gradFill flip="none" rotWithShape="1">
              <a:gsLst>
                <a:gs pos="0">
                  <a:schemeClr val="bg1"/>
                </a:gs>
                <a:gs pos="100000">
                  <a:schemeClr val="bg1">
                    <a:alpha val="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弧形 5"/>
          <p:cNvSpPr/>
          <p:nvPr/>
        </p:nvSpPr>
        <p:spPr>
          <a:xfrm>
            <a:off x="4063396" y="1396396"/>
            <a:ext cx="4065208" cy="4065208"/>
          </a:xfrm>
          <a:prstGeom prst="arc">
            <a:avLst>
              <a:gd name="adj1" fmla="val 19910958"/>
              <a:gd name="adj2" fmla="val 14005939"/>
            </a:avLst>
          </a:prstGeom>
          <a:ln w="63500" cap="rnd">
            <a:gradFill flip="none" rotWithShape="1">
              <a:gsLst>
                <a:gs pos="23000">
                  <a:schemeClr val="bg1"/>
                </a:gs>
                <a:gs pos="100000">
                  <a:schemeClr val="bg1">
                    <a:alpha val="0"/>
                  </a:schemeClr>
                </a:gs>
              </a:gsLst>
              <a:lin ang="27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弧形 6"/>
          <p:cNvSpPr/>
          <p:nvPr/>
        </p:nvSpPr>
        <p:spPr>
          <a:xfrm>
            <a:off x="3853683" y="1186683"/>
            <a:ext cx="4484634" cy="4484634"/>
          </a:xfrm>
          <a:prstGeom prst="arc">
            <a:avLst>
              <a:gd name="adj1" fmla="val 18607034"/>
              <a:gd name="adj2" fmla="val 12791320"/>
            </a:avLst>
          </a:prstGeom>
          <a:ln w="63500" cap="rnd">
            <a:gradFill flip="none" rotWithShape="1">
              <a:gsLst>
                <a:gs pos="35000">
                  <a:schemeClr val="accent1">
                    <a:lumMod val="5000"/>
                    <a:lumOff val="95000"/>
                  </a:schemeClr>
                </a:gs>
                <a:gs pos="100000">
                  <a:schemeClr val="bg1">
                    <a:alpha val="11000"/>
                  </a:schemeClr>
                </a:gs>
              </a:gsLst>
              <a:lin ang="189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弧形 7"/>
          <p:cNvSpPr/>
          <p:nvPr/>
        </p:nvSpPr>
        <p:spPr>
          <a:xfrm>
            <a:off x="3619774" y="952774"/>
            <a:ext cx="4952452" cy="4952452"/>
          </a:xfrm>
          <a:prstGeom prst="arc">
            <a:avLst>
              <a:gd name="adj1" fmla="val 17266419"/>
              <a:gd name="adj2" fmla="val 11781397"/>
            </a:avLst>
          </a:prstGeom>
          <a:ln w="63500" cap="rnd">
            <a:gradFill flip="none" rotWithShape="1">
              <a:gsLst>
                <a:gs pos="0">
                  <a:schemeClr val="accent1">
                    <a:lumMod val="5000"/>
                    <a:lumOff val="95000"/>
                  </a:schemeClr>
                </a:gs>
                <a:gs pos="100000">
                  <a:schemeClr val="bg1">
                    <a:alpha val="49000"/>
                  </a:schemeClr>
                </a:gs>
              </a:gsLst>
              <a:lin ang="189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弧形 8"/>
          <p:cNvSpPr/>
          <p:nvPr/>
        </p:nvSpPr>
        <p:spPr>
          <a:xfrm>
            <a:off x="3381829" y="714829"/>
            <a:ext cx="5428342" cy="5428342"/>
          </a:xfrm>
          <a:prstGeom prst="arc">
            <a:avLst>
              <a:gd name="adj1" fmla="val 16200000"/>
              <a:gd name="adj2" fmla="val 10075254"/>
            </a:avLst>
          </a:prstGeom>
          <a:ln w="63500" cap="rnd">
            <a:gradFill flip="none" rotWithShape="1">
              <a:gsLst>
                <a:gs pos="0">
                  <a:schemeClr val="bg1"/>
                </a:gs>
                <a:gs pos="100000">
                  <a:schemeClr val="bg1">
                    <a:alpha val="17000"/>
                  </a:schemeClr>
                </a:gs>
              </a:gsLst>
              <a:lin ang="189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终止 3"/>
          <p:cNvSpPr/>
          <p:nvPr/>
        </p:nvSpPr>
        <p:spPr>
          <a:xfrm rot="19109359">
            <a:off x="7518596" y="4320249"/>
            <a:ext cx="4648200" cy="1368566"/>
          </a:xfrm>
          <a:prstGeom prst="flowChartTerminator">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stretch>
            <a:fillRect/>
          </a:stretch>
        </p:blipFill>
        <p:spPr>
          <a:xfrm>
            <a:off x="7125335" y="1418590"/>
            <a:ext cx="4074160" cy="500951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框 6"/>
          <p:cNvSpPr txBox="1"/>
          <p:nvPr/>
        </p:nvSpPr>
        <p:spPr>
          <a:xfrm>
            <a:off x="4067849" y="460818"/>
            <a:ext cx="405630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登录常见问题</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p>
        </p:txBody>
      </p:sp>
      <p:sp>
        <p:nvSpPr>
          <p:cNvPr id="8" name="文本框 7"/>
          <p:cNvSpPr txBox="1"/>
          <p:nvPr/>
        </p:nvSpPr>
        <p:spPr>
          <a:xfrm>
            <a:off x="695324" y="1416756"/>
            <a:ext cx="5592933"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Q1</a:t>
            </a:r>
            <a:r>
              <a:rPr lang="zh-CN" altLang="en-US"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为什么我学号登录后没有课程</a:t>
            </a:r>
            <a:r>
              <a:rPr lang="zh-CN" altLang="en-US" sz="2400" dirty="0">
                <a:latin typeface="微软雅黑" panose="020B0503020204020204" pitchFamily="34" charset="-122"/>
                <a:ea typeface="微软雅黑" panose="020B0503020204020204" pitchFamily="34" charset="-122"/>
              </a:rPr>
              <a:t>？</a:t>
            </a:r>
          </a:p>
        </p:txBody>
      </p:sp>
      <p:sp>
        <p:nvSpPr>
          <p:cNvPr id="9" name="文本框 8"/>
          <p:cNvSpPr txBox="1"/>
          <p:nvPr/>
        </p:nvSpPr>
        <p:spPr>
          <a:xfrm>
            <a:off x="695325" y="2014220"/>
            <a:ext cx="5764530" cy="3969385"/>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A1</a:t>
            </a:r>
            <a:r>
              <a:rPr lang="zh-CN" altLang="en-US"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首先要检查自己的学号和姓名是否正确，</a:t>
            </a:r>
            <a:r>
              <a:rPr lang="zh-CN" altLang="zh-CN" sz="2400" dirty="0">
                <a:solidFill>
                  <a:srgbClr val="FF0000"/>
                </a:solidFill>
                <a:latin typeface="微软雅黑" panose="020B0503020204020204" pitchFamily="34" charset="-122"/>
                <a:ea typeface="微软雅黑" panose="020B0503020204020204" pitchFamily="34" charset="-122"/>
              </a:rPr>
              <a:t>只有用与教务系统相一致的</a:t>
            </a:r>
            <a:r>
              <a:rPr lang="zh-CN" altLang="zh-CN" sz="2400" dirty="0">
                <a:solidFill>
                  <a:srgbClr val="FF0000"/>
                </a:solidFill>
                <a:latin typeface="微软雅黑" panose="020B0503020204020204" pitchFamily="34" charset="-122"/>
                <a:ea typeface="微软雅黑" panose="020B0503020204020204" pitchFamily="34" charset="-122"/>
                <a:sym typeface="+mn-ea"/>
              </a:rPr>
              <a:t>学号和姓名登录才能看到课程</a:t>
            </a:r>
            <a:r>
              <a:rPr lang="zh-CN" altLang="en-US" sz="2400" dirty="0">
                <a:latin typeface="微软雅黑" panose="020B0503020204020204" pitchFamily="34" charset="-122"/>
                <a:ea typeface="微软雅黑" panose="020B0503020204020204" pitchFamily="34" charset="-122"/>
              </a:rPr>
              <a:t>。如果不是使用正确学号和姓名登录，认证界面会如右图所示，没有任何课程显示。出现这种情况，可直接联系智慧树的在线客服（转人工）更换学号即可。（</a:t>
            </a:r>
            <a:r>
              <a:rPr lang="en-US" altLang="zh-CN" sz="2400" dirty="0">
                <a:solidFill>
                  <a:srgbClr val="FF0000"/>
                </a:solidFill>
                <a:latin typeface="微软雅黑" panose="020B0503020204020204" pitchFamily="34" charset="-122"/>
                <a:ea typeface="微软雅黑" panose="020B0503020204020204" pitchFamily="34" charset="-122"/>
              </a:rPr>
              <a:t>App</a:t>
            </a:r>
            <a:r>
              <a:rPr lang="zh-CN" altLang="en-US" sz="2400" dirty="0">
                <a:solidFill>
                  <a:srgbClr val="FF0000"/>
                </a:solidFill>
                <a:latin typeface="微软雅黑" panose="020B0503020204020204" pitchFamily="34" charset="-122"/>
                <a:ea typeface="微软雅黑" panose="020B0503020204020204" pitchFamily="34" charset="-122"/>
              </a:rPr>
              <a:t>端同理</a:t>
            </a:r>
            <a:r>
              <a:rPr lang="zh-CN" altLang="en-US" sz="2400" dirty="0">
                <a:latin typeface="微软雅黑" panose="020B0503020204020204" pitchFamily="34" charset="-122"/>
                <a:ea typeface="微软雅黑" panose="020B0503020204020204" pitchFamily="34" charset="-122"/>
              </a:rPr>
              <a:t>）</a:t>
            </a:r>
          </a:p>
        </p:txBody>
      </p:sp>
      <p:sp>
        <p:nvSpPr>
          <p:cNvPr id="5" name="椭圆 4"/>
          <p:cNvSpPr/>
          <p:nvPr/>
        </p:nvSpPr>
        <p:spPr>
          <a:xfrm>
            <a:off x="-275772" y="-275772"/>
            <a:ext cx="551543" cy="551543"/>
          </a:xfrm>
          <a:prstGeom prst="ellips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95325" y="2722245"/>
            <a:ext cx="5846445" cy="2306955"/>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Q2</a:t>
            </a:r>
            <a:r>
              <a:rPr lang="zh-CN" altLang="en-US" sz="2400" dirty="0">
                <a:latin typeface="微软雅黑" panose="020B0503020204020204" pitchFamily="34" charset="-122"/>
                <a:ea typeface="微软雅黑" panose="020B0503020204020204" pitchFamily="34" charset="-122"/>
              </a:rPr>
              <a:t>：为什么我使用正确学号和姓名登录后没有课程？</a:t>
            </a:r>
          </a:p>
          <a:p>
            <a:pPr>
              <a:lnSpc>
                <a:spcPct val="150000"/>
              </a:lnSpc>
            </a:pPr>
            <a:r>
              <a:rPr lang="en-US" altLang="zh-CN" sz="2400" dirty="0">
                <a:latin typeface="微软雅黑" panose="020B0503020204020204" pitchFamily="34" charset="-122"/>
                <a:ea typeface="微软雅黑" panose="020B0503020204020204" pitchFamily="34" charset="-122"/>
              </a:rPr>
              <a:t>A2</a:t>
            </a:r>
            <a:r>
              <a:rPr lang="zh-CN" altLang="en-US" sz="2400" dirty="0">
                <a:latin typeface="微软雅黑" panose="020B0503020204020204" pitchFamily="34" charset="-122"/>
                <a:ea typeface="微软雅黑" panose="020B0503020204020204" pitchFamily="34" charset="-122"/>
              </a:rPr>
              <a:t>：可加入</a:t>
            </a:r>
            <a:r>
              <a:rPr lang="en-US" altLang="zh-CN" sz="2400" dirty="0">
                <a:latin typeface="微软雅黑" panose="020B0503020204020204" pitchFamily="34" charset="-122"/>
                <a:ea typeface="微软雅黑" panose="020B0503020204020204" pitchFamily="34" charset="-122"/>
              </a:rPr>
              <a:t>QQ</a:t>
            </a:r>
            <a:r>
              <a:rPr lang="zh-CN" altLang="en-US" sz="2400" dirty="0">
                <a:latin typeface="微软雅黑" panose="020B0503020204020204" pitchFamily="34" charset="-122"/>
                <a:ea typeface="微软雅黑" panose="020B0503020204020204" pitchFamily="34" charset="-122"/>
              </a:rPr>
              <a:t>交流</a:t>
            </a:r>
            <a:r>
              <a:rPr lang="zh-CN" altLang="en-US" sz="2400" dirty="0" smtClean="0">
                <a:latin typeface="微软雅黑" panose="020B0503020204020204" pitchFamily="34" charset="-122"/>
                <a:ea typeface="微软雅黑" panose="020B0503020204020204" pitchFamily="34" charset="-122"/>
              </a:rPr>
              <a:t>群</a:t>
            </a:r>
            <a:r>
              <a:rPr sz="2400" dirty="0">
                <a:solidFill>
                  <a:srgbClr val="FF0000"/>
                </a:solidFill>
                <a:latin typeface="微软雅黑" panose="020B0503020204020204" pitchFamily="34" charset="-122"/>
                <a:ea typeface="微软雅黑" panose="020B0503020204020204" pitchFamily="34" charset="-122"/>
              </a:rPr>
              <a:t>1021215177</a:t>
            </a:r>
            <a:r>
              <a:rPr lang="zh-CN" altLang="en-US" sz="2400" dirty="0" smtClean="0">
                <a:latin typeface="微软雅黑" panose="020B0503020204020204" pitchFamily="34" charset="-122"/>
                <a:ea typeface="微软雅黑" panose="020B0503020204020204" pitchFamily="34" charset="-122"/>
              </a:rPr>
              <a:t>咨询</a:t>
            </a:r>
            <a:r>
              <a:rPr lang="zh-CN" altLang="en-US"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solidFill>
                  <a:srgbClr val="FF0000"/>
                </a:solidFill>
                <a:latin typeface="微软雅黑" panose="020B0503020204020204" pitchFamily="34" charset="-122"/>
                <a:ea typeface="微软雅黑" panose="020B0503020204020204" pitchFamily="34" charset="-122"/>
                <a:sym typeface="+mn-ea"/>
              </a:rPr>
              <a:t>App</a:t>
            </a:r>
            <a:r>
              <a:rPr lang="zh-CN" altLang="en-US" sz="2400" dirty="0">
                <a:solidFill>
                  <a:srgbClr val="FF0000"/>
                </a:solidFill>
                <a:latin typeface="微软雅黑" panose="020B0503020204020204" pitchFamily="34" charset="-122"/>
                <a:ea typeface="微软雅黑" panose="020B0503020204020204" pitchFamily="34" charset="-122"/>
                <a:sym typeface="+mn-ea"/>
              </a:rPr>
              <a:t>端同理</a:t>
            </a:r>
            <a:r>
              <a:rPr lang="zh-CN" altLang="en-US" sz="2400" dirty="0">
                <a:latin typeface="微软雅黑" panose="020B0503020204020204" pitchFamily="34" charset="-122"/>
                <a:ea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endParaRPr>
          </a:p>
        </p:txBody>
      </p:sp>
      <p:sp>
        <p:nvSpPr>
          <p:cNvPr id="2" name="直角三角形 1"/>
          <p:cNvSpPr/>
          <p:nvPr/>
        </p:nvSpPr>
        <p:spPr>
          <a:xfrm rot="5400000">
            <a:off x="10603" y="-41189"/>
            <a:ext cx="1085850" cy="1107057"/>
          </a:xfrm>
          <a:prstGeom prst="rtTriangl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16200000">
            <a:off x="11095547" y="5761549"/>
            <a:ext cx="1085850" cy="1107057"/>
          </a:xfrm>
          <a:prstGeom prst="rtTriangl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067849" y="460818"/>
            <a:ext cx="405630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登录常见问题</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284" y="1793093"/>
            <a:ext cx="4166716" cy="4166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4319" y="1243965"/>
            <a:ext cx="5559426" cy="3485570"/>
          </a:xfrm>
          <a:prstGeom prst="rect">
            <a:avLst/>
          </a:prstGeom>
          <a:noFill/>
        </p:spPr>
        <p:txBody>
          <a:bodyPr wrap="square" rtlCol="0">
            <a:spAutoFit/>
          </a:bodyPr>
          <a:lstStyle/>
          <a:p>
            <a:pPr>
              <a:lnSpc>
                <a:spcPct val="150000"/>
              </a:lnSpc>
              <a:buFont typeface="Wingdings" panose="05000000000000000000" charset="0"/>
            </a:pPr>
            <a:r>
              <a:rPr lang="en-US" altLang="zh-CN" sz="2100" dirty="0">
                <a:latin typeface="微软雅黑" panose="020B0503020204020204" pitchFamily="34" charset="-122"/>
                <a:ea typeface="微软雅黑" panose="020B0503020204020204" pitchFamily="34" charset="-122"/>
              </a:rPr>
              <a:t>Q3</a:t>
            </a:r>
            <a:r>
              <a:rPr lang="zh-CN" altLang="en-US" sz="2100" dirty="0">
                <a:latin typeface="微软雅黑" panose="020B0503020204020204" pitchFamily="34" charset="-122"/>
                <a:ea typeface="微软雅黑" panose="020B0503020204020204" pitchFamily="34" charset="-122"/>
              </a:rPr>
              <a:t>：</a:t>
            </a:r>
            <a:r>
              <a:rPr lang="zh-CN" altLang="zh-CN" sz="2100" dirty="0">
                <a:latin typeface="微软雅黑" panose="020B0503020204020204" pitchFamily="34" charset="-122"/>
                <a:ea typeface="微软雅黑" panose="020B0503020204020204" pitchFamily="34" charset="-122"/>
              </a:rPr>
              <a:t>我没有使用学号登录，而是先注册的，会有影响吗？</a:t>
            </a:r>
            <a:endParaRPr lang="zh-CN" altLang="en-US" sz="2100" dirty="0">
              <a:latin typeface="微软雅黑" panose="020B0503020204020204" pitchFamily="34" charset="-122"/>
              <a:ea typeface="微软雅黑" panose="020B0503020204020204" pitchFamily="34" charset="-122"/>
            </a:endParaRPr>
          </a:p>
          <a:p>
            <a:pPr>
              <a:lnSpc>
                <a:spcPct val="150000"/>
              </a:lnSpc>
              <a:buFont typeface="Wingdings" panose="05000000000000000000" charset="0"/>
            </a:pPr>
            <a:r>
              <a:rPr lang="en-US" altLang="zh-CN" sz="2100" dirty="0">
                <a:latin typeface="微软雅黑" panose="020B0503020204020204" pitchFamily="34" charset="-122"/>
                <a:ea typeface="微软雅黑" panose="020B0503020204020204" pitchFamily="34" charset="-122"/>
              </a:rPr>
              <a:t>A3</a:t>
            </a:r>
            <a:r>
              <a:rPr lang="zh-CN" altLang="en-US" sz="2100" dirty="0">
                <a:latin typeface="微软雅黑" panose="020B0503020204020204" pitchFamily="34" charset="-122"/>
                <a:ea typeface="微软雅黑" panose="020B0503020204020204" pitchFamily="34" charset="-122"/>
              </a:rPr>
              <a:t>：</a:t>
            </a:r>
            <a:r>
              <a:rPr lang="en-US" altLang="zh-CN" sz="2100" dirty="0">
                <a:solidFill>
                  <a:srgbClr val="FF0000"/>
                </a:solidFill>
                <a:latin typeface="微软雅黑" panose="020B0503020204020204" pitchFamily="34" charset="-122"/>
                <a:ea typeface="微软雅黑" panose="020B0503020204020204" pitchFamily="34" charset="-122"/>
              </a:rPr>
              <a:t>Web</a:t>
            </a:r>
            <a:r>
              <a:rPr lang="zh-CN" altLang="en-US" sz="2100" dirty="0">
                <a:solidFill>
                  <a:srgbClr val="FF0000"/>
                </a:solidFill>
                <a:latin typeface="微软雅黑" panose="020B0503020204020204" pitchFamily="34" charset="-122"/>
                <a:ea typeface="微软雅黑" panose="020B0503020204020204" pitchFamily="34" charset="-122"/>
              </a:rPr>
              <a:t>端：</a:t>
            </a:r>
            <a:r>
              <a:rPr lang="zh-CN" altLang="en-US" sz="2100" dirty="0">
                <a:latin typeface="微软雅黑" panose="020B0503020204020204" pitchFamily="34" charset="-122"/>
                <a:ea typeface="微软雅黑" panose="020B0503020204020204" pitchFamily="34" charset="-122"/>
              </a:rPr>
              <a:t>注册之后登录点击</a:t>
            </a:r>
            <a:r>
              <a:rPr lang="en-US" altLang="zh-CN" sz="2100" dirty="0">
                <a:solidFill>
                  <a:srgbClr val="FF0000"/>
                </a:solidFill>
                <a:latin typeface="微软雅黑" panose="020B0503020204020204" pitchFamily="34" charset="-122"/>
                <a:ea typeface="微软雅黑" panose="020B0503020204020204" pitchFamily="34" charset="-122"/>
              </a:rPr>
              <a:t>“</a:t>
            </a:r>
            <a:r>
              <a:rPr lang="zh-CN" altLang="en-US" sz="2100" dirty="0">
                <a:solidFill>
                  <a:srgbClr val="FF0000"/>
                </a:solidFill>
                <a:latin typeface="微软雅黑" panose="020B0503020204020204" pitchFamily="34" charset="-122"/>
                <a:ea typeface="微软雅黑" panose="020B0503020204020204" pitchFamily="34" charset="-122"/>
              </a:rPr>
              <a:t>立即认证</a:t>
            </a:r>
            <a:r>
              <a:rPr lang="en-US" altLang="zh-CN" sz="2100" dirty="0">
                <a:solidFill>
                  <a:srgbClr val="FF0000"/>
                </a:solidFill>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，完善学校、学号信息，即可关联学号完成认证，认证之后才可以看到课程。</a:t>
            </a:r>
            <a:endParaRPr lang="en-US" altLang="zh-CN" sz="2100" dirty="0">
              <a:latin typeface="微软雅黑" panose="020B0503020204020204" pitchFamily="34" charset="-122"/>
              <a:ea typeface="微软雅黑" panose="020B0503020204020204" pitchFamily="34" charset="-122"/>
            </a:endParaRPr>
          </a:p>
          <a:p>
            <a:pPr>
              <a:lnSpc>
                <a:spcPct val="150000"/>
              </a:lnSpc>
            </a:pPr>
            <a:endParaRPr lang="zh-CN" altLang="en-US" sz="2100" dirty="0">
              <a:latin typeface="微软雅黑" panose="020B0503020204020204" pitchFamily="34" charset="-122"/>
              <a:ea typeface="微软雅黑" panose="020B0503020204020204" pitchFamily="34" charset="-122"/>
            </a:endParaRPr>
          </a:p>
          <a:p>
            <a:pPr>
              <a:lnSpc>
                <a:spcPct val="150000"/>
              </a:lnSpc>
              <a:buFont typeface="Wingdings" panose="05000000000000000000" charset="0"/>
            </a:pPr>
            <a:endParaRPr lang="zh-CN" altLang="en-US" sz="21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stretch>
            <a:fillRect/>
          </a:stretch>
        </p:blipFill>
        <p:spPr>
          <a:xfrm>
            <a:off x="7653806" y="1307666"/>
            <a:ext cx="2855194" cy="506802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文本框 1"/>
          <p:cNvSpPr txBox="1"/>
          <p:nvPr/>
        </p:nvSpPr>
        <p:spPr>
          <a:xfrm>
            <a:off x="274319" y="3841679"/>
            <a:ext cx="5696487" cy="2516073"/>
          </a:xfrm>
          <a:prstGeom prst="rect">
            <a:avLst/>
          </a:prstGeom>
          <a:noFill/>
        </p:spPr>
        <p:txBody>
          <a:bodyPr wrap="square" rtlCol="0">
            <a:spAutoFit/>
          </a:bodyPr>
          <a:lstStyle/>
          <a:p>
            <a:pPr>
              <a:lnSpc>
                <a:spcPct val="150000"/>
              </a:lnSpc>
            </a:pPr>
            <a:r>
              <a:rPr lang="en-US" altLang="zh-CN" sz="2100" dirty="0">
                <a:solidFill>
                  <a:srgbClr val="FF0000"/>
                </a:solidFill>
                <a:latin typeface="微软雅黑" panose="020B0503020204020204" pitchFamily="34" charset="-122"/>
                <a:ea typeface="微软雅黑" panose="020B0503020204020204" pitchFamily="34" charset="-122"/>
              </a:rPr>
              <a:t>App</a:t>
            </a:r>
            <a:r>
              <a:rPr lang="zh-CN" altLang="en-US" sz="2100" dirty="0">
                <a:solidFill>
                  <a:srgbClr val="FF0000"/>
                </a:solidFill>
                <a:latin typeface="微软雅黑" panose="020B0503020204020204" pitchFamily="34" charset="-122"/>
                <a:ea typeface="微软雅黑" panose="020B0503020204020204" pitchFamily="34" charset="-122"/>
              </a:rPr>
              <a:t>端：</a:t>
            </a:r>
            <a:r>
              <a:rPr lang="zh-CN" altLang="en-US" sz="2100" dirty="0">
                <a:latin typeface="微软雅黑" panose="020B0503020204020204" pitchFamily="34" charset="-122"/>
                <a:ea typeface="微软雅黑" panose="020B0503020204020204" pitchFamily="34" charset="-122"/>
              </a:rPr>
              <a:t>登录后进入</a:t>
            </a:r>
            <a:r>
              <a:rPr lang="en-US" altLang="zh-CN" sz="2100" dirty="0">
                <a:solidFill>
                  <a:srgbClr val="FF0000"/>
                </a:solidFill>
                <a:latin typeface="微软雅黑" panose="020B0503020204020204" pitchFamily="34" charset="-122"/>
                <a:ea typeface="微软雅黑" panose="020B0503020204020204" pitchFamily="34" charset="-122"/>
              </a:rPr>
              <a:t>“</a:t>
            </a:r>
            <a:r>
              <a:rPr lang="zh-CN" altLang="en-US" sz="2100" dirty="0">
                <a:solidFill>
                  <a:srgbClr val="FF0000"/>
                </a:solidFill>
                <a:latin typeface="微软雅黑" panose="020B0503020204020204" pitchFamily="34" charset="-122"/>
                <a:ea typeface="微软雅黑" panose="020B0503020204020204" pitchFamily="34" charset="-122"/>
              </a:rPr>
              <a:t>我的</a:t>
            </a:r>
            <a:r>
              <a:rPr lang="en-US" altLang="zh-CN" sz="2100" dirty="0">
                <a:solidFill>
                  <a:srgbClr val="FF0000"/>
                </a:solidFill>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界面，点击</a:t>
            </a:r>
            <a:r>
              <a:rPr lang="en-US" altLang="zh-CN" sz="2100" dirty="0">
                <a:solidFill>
                  <a:srgbClr val="FF0000"/>
                </a:solidFill>
                <a:latin typeface="微软雅黑" panose="020B0503020204020204" pitchFamily="34" charset="-122"/>
                <a:ea typeface="微软雅黑" panose="020B0503020204020204" pitchFamily="34" charset="-122"/>
              </a:rPr>
              <a:t>“</a:t>
            </a:r>
            <a:r>
              <a:rPr lang="zh-CN" altLang="en-US" sz="2100" dirty="0">
                <a:solidFill>
                  <a:srgbClr val="FF0000"/>
                </a:solidFill>
                <a:latin typeface="微软雅黑" panose="020B0503020204020204" pitchFamily="34" charset="-122"/>
                <a:ea typeface="微软雅黑" panose="020B0503020204020204" pitchFamily="34" charset="-122"/>
              </a:rPr>
              <a:t>在校大学生认证</a:t>
            </a:r>
            <a:r>
              <a:rPr lang="en-US" altLang="zh-CN" sz="2100" dirty="0">
                <a:solidFill>
                  <a:srgbClr val="FF0000"/>
                </a:solidFill>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，认证个人信息即可。</a:t>
            </a:r>
            <a:endParaRPr lang="en-US" altLang="zh-CN" sz="2100" dirty="0">
              <a:latin typeface="微软雅黑" panose="020B0503020204020204" pitchFamily="34" charset="-122"/>
              <a:ea typeface="微软雅黑" panose="020B0503020204020204" pitchFamily="34" charset="-122"/>
            </a:endParaRPr>
          </a:p>
          <a:p>
            <a:pPr>
              <a:lnSpc>
                <a:spcPct val="150000"/>
              </a:lnSpc>
            </a:pPr>
            <a:r>
              <a:rPr lang="zh-CN" altLang="zh-CN" sz="2100" dirty="0">
                <a:solidFill>
                  <a:srgbClr val="FF0000"/>
                </a:solidFill>
                <a:latin typeface="微软雅黑" panose="020B0503020204020204" pitchFamily="34" charset="-122"/>
                <a:ea typeface="微软雅黑" panose="020B0503020204020204" pitchFamily="34" charset="-122"/>
                <a:sym typeface="+mn-ea"/>
              </a:rPr>
              <a:t>学号和姓名与教务系统的必须相一致</a:t>
            </a:r>
            <a:r>
              <a:rPr lang="zh-CN" altLang="zh-CN" sz="2100" dirty="0">
                <a:latin typeface="微软雅黑" panose="020B0503020204020204" pitchFamily="34" charset="-122"/>
                <a:ea typeface="微软雅黑" panose="020B0503020204020204" pitchFamily="34" charset="-122"/>
                <a:sym typeface="+mn-ea"/>
              </a:rPr>
              <a:t>，如果学号和姓名不一致则不显示课程，此时可以联系智慧树在线客服（转人工）更换正确学号</a:t>
            </a:r>
            <a:r>
              <a:rPr lang="zh-CN" altLang="en-US" sz="2100" dirty="0">
                <a:latin typeface="微软雅黑" panose="020B0503020204020204" pitchFamily="34" charset="-122"/>
                <a:ea typeface="微软雅黑" panose="020B0503020204020204" pitchFamily="34" charset="-122"/>
                <a:sym typeface="+mn-ea"/>
              </a:rPr>
              <a:t>。</a:t>
            </a:r>
            <a:endParaRPr lang="zh-CN" altLang="en-US" sz="2100" dirty="0"/>
          </a:p>
        </p:txBody>
      </p:sp>
      <p:pic>
        <p:nvPicPr>
          <p:cNvPr id="7" name="图片 6"/>
          <p:cNvPicPr/>
          <p:nvPr/>
        </p:nvPicPr>
        <p:blipFill>
          <a:blip r:embed="rId3" cstate="print"/>
          <a:stretch>
            <a:fillRect/>
          </a:stretch>
        </p:blipFill>
        <p:spPr>
          <a:xfrm>
            <a:off x="6677977" y="3929660"/>
            <a:ext cx="4782186" cy="24460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椭圆 2"/>
          <p:cNvSpPr/>
          <p:nvPr/>
        </p:nvSpPr>
        <p:spPr>
          <a:xfrm>
            <a:off x="11639550" y="-114300"/>
            <a:ext cx="762000" cy="762000"/>
          </a:xfrm>
          <a:prstGeom prst="ellips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67849" y="460818"/>
            <a:ext cx="405630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登录常见问题</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22" name="椭圆 21"/>
          <p:cNvSpPr/>
          <p:nvPr/>
        </p:nvSpPr>
        <p:spPr>
          <a:xfrm>
            <a:off x="6841041" y="956128"/>
            <a:ext cx="4945744" cy="49457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49299" y="6048830"/>
            <a:ext cx="1389742" cy="13897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4415" y="-47170"/>
            <a:ext cx="1389742" cy="13897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12123" y="1758268"/>
            <a:ext cx="2718526" cy="1569660"/>
          </a:xfrm>
          <a:prstGeom prst="rect">
            <a:avLst/>
          </a:prstGeom>
          <a:noFill/>
        </p:spPr>
        <p:txBody>
          <a:bodyPr wrap="square" rtlCol="0">
            <a:spAutoFit/>
          </a:bodyPr>
          <a:lstStyle/>
          <a:p>
            <a:r>
              <a:rPr lang="zh-CN" altLang="en-US" sz="9600" dirty="0">
                <a:solidFill>
                  <a:schemeClr val="lt1"/>
                </a:solidFill>
                <a:latin typeface="微软雅黑" panose="020B0503020204020204" pitchFamily="34" charset="-122"/>
                <a:ea typeface="微软雅黑" panose="020B0503020204020204" pitchFamily="34" charset="-122"/>
              </a:rPr>
              <a:t>学习</a:t>
            </a:r>
            <a:endParaRPr lang="zh-CN" altLang="en-US" sz="4400" dirty="0">
              <a:solidFill>
                <a:schemeClr val="lt1"/>
              </a:solidFill>
              <a:latin typeface="微软雅黑" panose="020B0503020204020204" pitchFamily="34" charset="-122"/>
              <a:ea typeface="微软雅黑" panose="020B0503020204020204" pitchFamily="34" charset="-122"/>
            </a:endParaRPr>
          </a:p>
        </p:txBody>
      </p:sp>
      <p:sp useBgFill="1">
        <p:nvSpPr>
          <p:cNvPr id="2" name="矩形 1"/>
          <p:cNvSpPr/>
          <p:nvPr/>
        </p:nvSpPr>
        <p:spPr>
          <a:xfrm>
            <a:off x="3687127" y="3398306"/>
            <a:ext cx="7317340" cy="848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24613" y="3530072"/>
            <a:ext cx="7562172" cy="64633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Web</a:t>
            </a:r>
            <a:r>
              <a:rPr lang="zh-CN" altLang="en-US" sz="3600" dirty="0">
                <a:solidFill>
                  <a:schemeClr val="bg1"/>
                </a:solidFill>
                <a:latin typeface="微软雅黑" panose="020B0503020204020204" pitchFamily="34" charset="-122"/>
                <a:ea typeface="微软雅黑" panose="020B0503020204020204" pitchFamily="34" charset="-122"/>
              </a:rPr>
              <a:t>端与</a:t>
            </a:r>
            <a:r>
              <a:rPr lang="en-US" altLang="zh-CN" sz="3600" dirty="0">
                <a:solidFill>
                  <a:schemeClr val="bg1"/>
                </a:solidFill>
                <a:latin typeface="微软雅黑" panose="020B0503020204020204" pitchFamily="34" charset="-122"/>
                <a:ea typeface="微软雅黑" panose="020B0503020204020204" pitchFamily="34" charset="-122"/>
              </a:rPr>
              <a:t>App</a:t>
            </a:r>
            <a:r>
              <a:rPr lang="zh-CN" altLang="en-US" sz="3600" dirty="0">
                <a:solidFill>
                  <a:schemeClr val="bg1"/>
                </a:solidFill>
                <a:latin typeface="微软雅黑" panose="020B0503020204020204" pitchFamily="34" charset="-122"/>
                <a:ea typeface="微软雅黑" panose="020B0503020204020204" pitchFamily="34" charset="-122"/>
              </a:rPr>
              <a:t>端的数据是完全同步。</a:t>
            </a:r>
          </a:p>
        </p:txBody>
      </p:sp>
      <p:sp>
        <p:nvSpPr>
          <p:cNvPr id="3" name="文本框 2"/>
          <p:cNvSpPr txBox="1"/>
          <p:nvPr/>
        </p:nvSpPr>
        <p:spPr>
          <a:xfrm>
            <a:off x="1823901" y="837027"/>
            <a:ext cx="2709999" cy="5386090"/>
          </a:xfrm>
          <a:prstGeom prst="rect">
            <a:avLst/>
          </a:prstGeom>
          <a:noFill/>
        </p:spPr>
        <p:txBody>
          <a:bodyPr wrap="square" rtlCol="0">
            <a:spAutoFit/>
          </a:bodyPr>
          <a:lstStyle/>
          <a:p>
            <a:r>
              <a:rPr lang="en-US" altLang="zh-CN" sz="34400" dirty="0">
                <a:solidFill>
                  <a:schemeClr val="bg1"/>
                </a:solidFill>
                <a:latin typeface="Impact" panose="020B0806030902050204" pitchFamily="34" charset="0"/>
              </a:rPr>
              <a:t>2</a:t>
            </a:r>
            <a:endParaRPr lang="zh-CN" altLang="en-US" sz="344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37" name="椭圆 36"/>
          <p:cNvSpPr/>
          <p:nvPr/>
        </p:nvSpPr>
        <p:spPr>
          <a:xfrm>
            <a:off x="3777534" y="1410106"/>
            <a:ext cx="4636932" cy="4636932"/>
          </a:xfrm>
          <a:prstGeom prst="ellipse">
            <a:avLst/>
          </a:prstGeom>
          <a:noFill/>
          <a:ln w="25400">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53732" y="3362843"/>
            <a:ext cx="3081647" cy="584775"/>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sym typeface="+mn-ea"/>
              </a:rPr>
              <a:t> 在线视频观看</a:t>
            </a:r>
          </a:p>
        </p:txBody>
      </p:sp>
      <p:sp>
        <p:nvSpPr>
          <p:cNvPr id="18" name="文本框 17"/>
          <p:cNvSpPr txBox="1"/>
          <p:nvPr/>
        </p:nvSpPr>
        <p:spPr>
          <a:xfrm>
            <a:off x="2410525" y="1109643"/>
            <a:ext cx="2034544" cy="584775"/>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sym typeface="+mn-ea"/>
              </a:rPr>
              <a:t>章节测试</a:t>
            </a:r>
          </a:p>
        </p:txBody>
      </p:sp>
      <p:sp>
        <p:nvSpPr>
          <p:cNvPr id="24" name="文本框 23"/>
          <p:cNvSpPr txBox="1"/>
          <p:nvPr/>
        </p:nvSpPr>
        <p:spPr>
          <a:xfrm>
            <a:off x="8920055" y="3239732"/>
            <a:ext cx="3498362" cy="830997"/>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微软雅黑" panose="020B0503020204020204" pitchFamily="34" charset="-122"/>
                <a:ea typeface="微软雅黑" panose="020B0503020204020204" pitchFamily="34" charset="-122"/>
                <a:sym typeface="+mn-ea"/>
              </a:rPr>
              <a:t>直播、发现、倾听（</a:t>
            </a:r>
            <a:r>
              <a:rPr lang="en-US" altLang="zh-CN" sz="2400" dirty="0">
                <a:solidFill>
                  <a:schemeClr val="bg1"/>
                </a:solidFill>
                <a:latin typeface="微软雅黑" panose="020B0503020204020204" pitchFamily="34" charset="-122"/>
                <a:ea typeface="微软雅黑" panose="020B0503020204020204" pitchFamily="34" charset="-122"/>
                <a:sym typeface="+mn-ea"/>
              </a:rPr>
              <a:t>App</a:t>
            </a:r>
            <a:r>
              <a:rPr lang="zh-CN" altLang="en-US" sz="2400" dirty="0">
                <a:solidFill>
                  <a:schemeClr val="bg1"/>
                </a:solidFill>
                <a:latin typeface="微软雅黑" panose="020B0503020204020204" pitchFamily="34" charset="-122"/>
                <a:ea typeface="微软雅黑" panose="020B0503020204020204" pitchFamily="34" charset="-122"/>
                <a:sym typeface="+mn-ea"/>
              </a:rPr>
              <a:t>端）</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330806" y="5312684"/>
            <a:ext cx="2063501" cy="584775"/>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sym typeface="+mn-ea"/>
              </a:rPr>
              <a:t>常见问题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736737" y="2943742"/>
            <a:ext cx="2718526" cy="1569660"/>
          </a:xfrm>
          <a:prstGeom prst="rect">
            <a:avLst/>
          </a:prstGeom>
          <a:noFill/>
        </p:spPr>
        <p:txBody>
          <a:bodyPr wrap="square" rtlCol="0">
            <a:spAutoFit/>
          </a:bodyPr>
          <a:lstStyle/>
          <a:p>
            <a:r>
              <a:rPr lang="zh-CN" altLang="en-US" sz="9600" dirty="0">
                <a:solidFill>
                  <a:schemeClr val="lt1"/>
                </a:solidFill>
                <a:latin typeface="微软雅黑" panose="020B0503020204020204" pitchFamily="34" charset="-122"/>
                <a:ea typeface="微软雅黑" panose="020B0503020204020204" pitchFamily="34" charset="-122"/>
              </a:rPr>
              <a:t>学习</a:t>
            </a:r>
            <a:endParaRPr lang="zh-CN" altLang="en-US" sz="4400" dirty="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487456" y="5312684"/>
            <a:ext cx="1654014" cy="584775"/>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sym typeface="+mn-ea"/>
              </a:rPr>
              <a:t>见面课</a:t>
            </a:r>
          </a:p>
        </p:txBody>
      </p:sp>
      <p:sp>
        <p:nvSpPr>
          <p:cNvPr id="35" name="文本框 34"/>
          <p:cNvSpPr txBox="1"/>
          <p:nvPr/>
        </p:nvSpPr>
        <p:spPr>
          <a:xfrm>
            <a:off x="7959956" y="1109643"/>
            <a:ext cx="1920199" cy="584775"/>
          </a:xfrm>
          <a:prstGeom prst="rect">
            <a:avLst/>
          </a:prstGeom>
          <a:noFill/>
        </p:spPr>
        <p:txBody>
          <a:bodyPr wrap="square">
            <a:spAutoFit/>
          </a:bodyPr>
          <a:lstStyle/>
          <a:p>
            <a:pPr eaLnBrk="1" fontAlgn="auto" hangingPunct="1">
              <a:spcBef>
                <a:spcPts val="0"/>
              </a:spcBef>
              <a:spcAft>
                <a:spcPts val="0"/>
              </a:spcAft>
              <a:defRPr/>
            </a:pPr>
            <a:r>
              <a:rPr lang="zh-CN" altLang="en-US" sz="3200" dirty="0">
                <a:solidFill>
                  <a:schemeClr val="bg1"/>
                </a:solidFill>
                <a:latin typeface="微软雅黑" panose="020B0503020204020204" pitchFamily="34" charset="-122"/>
                <a:ea typeface="微软雅黑" panose="020B0503020204020204" pitchFamily="34" charset="-122"/>
                <a:sym typeface="+mn-ea"/>
              </a:rPr>
              <a:t>期末考试</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4522146" y="1622875"/>
            <a:ext cx="3147708" cy="425540"/>
            <a:chOff x="4269423" y="1622875"/>
            <a:chExt cx="3147708" cy="425540"/>
          </a:xfrm>
        </p:grpSpPr>
        <p:sp>
          <p:nvSpPr>
            <p:cNvPr id="38" name="椭圆 37"/>
            <p:cNvSpPr/>
            <p:nvPr/>
          </p:nvSpPr>
          <p:spPr>
            <a:xfrm>
              <a:off x="4269423" y="1622875"/>
              <a:ext cx="425540" cy="425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991591" y="1622875"/>
              <a:ext cx="425540" cy="425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25455" y="5230910"/>
            <a:ext cx="3541090" cy="425540"/>
            <a:chOff x="4068730" y="5230910"/>
            <a:chExt cx="3541090" cy="425540"/>
          </a:xfrm>
        </p:grpSpPr>
        <p:sp>
          <p:nvSpPr>
            <p:cNvPr id="40" name="椭圆 39"/>
            <p:cNvSpPr/>
            <p:nvPr/>
          </p:nvSpPr>
          <p:spPr>
            <a:xfrm>
              <a:off x="4068730" y="5230910"/>
              <a:ext cx="425540" cy="425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184280" y="5230910"/>
              <a:ext cx="425540" cy="425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593549" y="3421965"/>
            <a:ext cx="5004902" cy="425540"/>
            <a:chOff x="3322566" y="3421965"/>
            <a:chExt cx="5004902" cy="425540"/>
          </a:xfrm>
        </p:grpSpPr>
        <p:sp>
          <p:nvSpPr>
            <p:cNvPr id="42" name="椭圆 41"/>
            <p:cNvSpPr/>
            <p:nvPr/>
          </p:nvSpPr>
          <p:spPr>
            <a:xfrm>
              <a:off x="3322566" y="3421965"/>
              <a:ext cx="425540" cy="425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901928" y="3421965"/>
              <a:ext cx="425540" cy="425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椭圆 48"/>
          <p:cNvSpPr/>
          <p:nvPr/>
        </p:nvSpPr>
        <p:spPr>
          <a:xfrm>
            <a:off x="2311845" y="-55583"/>
            <a:ext cx="7568310" cy="7568310"/>
          </a:xfrm>
          <a:prstGeom prst="ellipse">
            <a:avLst/>
          </a:prstGeom>
          <a:noFill/>
          <a:ln w="19050">
            <a:solidFill>
              <a:schemeClr val="bg1">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04850" y="-1662578"/>
            <a:ext cx="10782300" cy="10782300"/>
          </a:xfrm>
          <a:prstGeom prst="ellipse">
            <a:avLst/>
          </a:prstGeom>
          <a:noFill/>
          <a:ln w="19050">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731215" y="2989808"/>
            <a:ext cx="1683657" cy="3868192"/>
          </a:xfrm>
          <a:prstGeom prst="rect">
            <a:avLst/>
          </a:prstGeom>
          <a:noFill/>
          <a:ln w="88900">
            <a:gradFill>
              <a:gsLst>
                <a:gs pos="0">
                  <a:srgbClr val="7633E6"/>
                </a:gs>
                <a:gs pos="100000">
                  <a:srgbClr val="3C9FF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7526" y="650995"/>
            <a:ext cx="43862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在线视频观看（</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5" name="图片 4"/>
          <p:cNvPicPr>
            <a:picLocks noChangeAspect="1"/>
          </p:cNvPicPr>
          <p:nvPr/>
        </p:nvPicPr>
        <p:blipFill>
          <a:blip r:embed="rId2" cstate="print"/>
          <a:stretch>
            <a:fillRect/>
          </a:stretch>
        </p:blipFill>
        <p:spPr>
          <a:xfrm>
            <a:off x="5616067" y="1381182"/>
            <a:ext cx="6037864" cy="227641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3" cstate="print"/>
          <a:stretch>
            <a:fillRect/>
          </a:stretch>
        </p:blipFill>
        <p:spPr>
          <a:xfrm>
            <a:off x="5616067" y="4005673"/>
            <a:ext cx="6038408" cy="235529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文本框 1"/>
          <p:cNvSpPr txBox="1"/>
          <p:nvPr/>
        </p:nvSpPr>
        <p:spPr>
          <a:xfrm>
            <a:off x="537526" y="1381182"/>
            <a:ext cx="5182674" cy="2063835"/>
          </a:xfrm>
          <a:prstGeom prst="rect">
            <a:avLst/>
          </a:prstGeom>
          <a:noFill/>
        </p:spPr>
        <p:txBody>
          <a:bodyPr wrap="square" rtlCol="0">
            <a:spAutoFit/>
          </a:bodyPr>
          <a:lstStyle/>
          <a:p>
            <a:pPr>
              <a:lnSpc>
                <a:spcPct val="150000"/>
              </a:lnSpc>
            </a:pPr>
            <a:r>
              <a:rPr lang="en-US" altLang="zh-CN" sz="2200" dirty="0">
                <a:latin typeface="微软雅黑" panose="020B0503020204020204" pitchFamily="34" charset="-122"/>
                <a:ea typeface="微软雅黑" panose="020B0503020204020204" pitchFamily="34" charset="-122"/>
              </a:rPr>
              <a:t>1.</a:t>
            </a:r>
            <a:r>
              <a:rPr lang="zh-CN" altLang="en-US" sz="2200" dirty="0">
                <a:latin typeface="微软雅黑" panose="020B0503020204020204" pitchFamily="34" charset="-122"/>
                <a:ea typeface="微软雅黑" panose="020B0503020204020204" pitchFamily="34" charset="-122"/>
              </a:rPr>
              <a:t>进入学生端后，点击</a:t>
            </a:r>
            <a:r>
              <a:rPr lang="en-US" altLang="zh-CN" sz="2200" dirty="0">
                <a:latin typeface="微软雅黑" panose="020B0503020204020204" pitchFamily="34" charset="-122"/>
                <a:ea typeface="微软雅黑" panose="020B0503020204020204" pitchFamily="34" charset="-122"/>
              </a:rPr>
              <a:t>“</a:t>
            </a:r>
            <a:r>
              <a:rPr lang="zh-CN" altLang="en-US" sz="2200" dirty="0">
                <a:solidFill>
                  <a:srgbClr val="FF0000"/>
                </a:solidFill>
                <a:latin typeface="微软雅黑" panose="020B0503020204020204" pitchFamily="34" charset="-122"/>
                <a:ea typeface="微软雅黑" panose="020B0503020204020204" pitchFamily="34" charset="-122"/>
              </a:rPr>
              <a:t>开始学习/继续学习</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即可开始进阶式教程的学习，每个章节的课程视频课可重复观看，学透知识点。</a:t>
            </a:r>
          </a:p>
        </p:txBody>
      </p:sp>
      <p:grpSp>
        <p:nvGrpSpPr>
          <p:cNvPr id="13" name="组合 12"/>
          <p:cNvGrpSpPr/>
          <p:nvPr/>
        </p:nvGrpSpPr>
        <p:grpSpPr>
          <a:xfrm>
            <a:off x="537527" y="3460328"/>
            <a:ext cx="4994275" cy="1048172"/>
            <a:chOff x="695325" y="3460328"/>
            <a:chExt cx="4994275" cy="1048172"/>
          </a:xfrm>
        </p:grpSpPr>
        <p:sp>
          <p:nvSpPr>
            <p:cNvPr id="8" name="文本框 7"/>
            <p:cNvSpPr txBox="1"/>
            <p:nvPr/>
          </p:nvSpPr>
          <p:spPr>
            <a:xfrm>
              <a:off x="695325" y="3460328"/>
              <a:ext cx="4994275" cy="1048172"/>
            </a:xfrm>
            <a:prstGeom prst="rect">
              <a:avLst/>
            </a:prstGeom>
            <a:noFill/>
          </p:spPr>
          <p:txBody>
            <a:bodyPr wrap="square" rtlCol="0">
              <a:spAutoFit/>
            </a:bodyPr>
            <a:lstStyle/>
            <a:p>
              <a:pPr>
                <a:lnSpc>
                  <a:spcPct val="150000"/>
                </a:lnSpc>
              </a:pPr>
              <a:r>
                <a:rPr lang="en-US" altLang="zh-CN" sz="2200" dirty="0">
                  <a:latin typeface="微软雅黑" panose="020B0503020204020204" pitchFamily="34" charset="-122"/>
                  <a:ea typeface="微软雅黑" panose="020B0503020204020204" pitchFamily="34" charset="-122"/>
                </a:rPr>
                <a:t>2.</a:t>
              </a:r>
              <a:r>
                <a:rPr lang="zh-CN" altLang="en-US" sz="2200" dirty="0">
                  <a:latin typeface="微软雅黑" panose="020B0503020204020204" pitchFamily="34" charset="-122"/>
                  <a:ea typeface="微软雅黑" panose="020B0503020204020204" pitchFamily="34" charset="-122"/>
                </a:rPr>
                <a:t>只有图标变成       才会视为完成观看，得到分数。</a:t>
              </a:r>
            </a:p>
          </p:txBody>
        </p:sp>
        <p:pic>
          <p:nvPicPr>
            <p:cNvPr id="12" name="图片 11"/>
            <p:cNvPicPr>
              <a:picLocks noChangeAspect="1"/>
            </p:cNvPicPr>
            <p:nvPr/>
          </p:nvPicPr>
          <p:blipFill>
            <a:blip r:embed="rId4" cstate="print"/>
            <a:stretch>
              <a:fillRect/>
            </a:stretch>
          </p:blipFill>
          <p:spPr>
            <a:xfrm>
              <a:off x="2757487" y="3499514"/>
              <a:ext cx="460375" cy="523875"/>
            </a:xfrm>
            <a:prstGeom prst="rect">
              <a:avLst/>
            </a:prstGeom>
          </p:spPr>
        </p:pic>
      </p:grpSp>
      <p:sp>
        <p:nvSpPr>
          <p:cNvPr id="3" name="矩形 2"/>
          <p:cNvSpPr/>
          <p:nvPr/>
        </p:nvSpPr>
        <p:spPr>
          <a:xfrm>
            <a:off x="10506392" y="5105400"/>
            <a:ext cx="304800" cy="8839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885" y="4692710"/>
            <a:ext cx="578804" cy="62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562926" y="4692710"/>
            <a:ext cx="4994275" cy="1048172"/>
          </a:xfrm>
          <a:prstGeom prst="rect">
            <a:avLst/>
          </a:prstGeom>
          <a:noFill/>
        </p:spPr>
        <p:txBody>
          <a:bodyPr wrap="square" rtlCol="0">
            <a:spAutoFit/>
          </a:bodyPr>
          <a:lstStyle/>
          <a:p>
            <a:pPr>
              <a:lnSpc>
                <a:spcPct val="150000"/>
              </a:lnSpc>
            </a:pPr>
            <a:r>
              <a:rPr lang="en-US" altLang="zh-CN" sz="2200" dirty="0" smtClean="0">
                <a:latin typeface="微软雅黑" panose="020B0503020204020204" pitchFamily="34" charset="-122"/>
                <a:ea typeface="微软雅黑" panose="020B0503020204020204" pitchFamily="34" charset="-122"/>
              </a:rPr>
              <a:t>3.</a:t>
            </a:r>
            <a:r>
              <a:rPr lang="zh-CN" altLang="en-US" sz="2200" dirty="0" smtClean="0">
                <a:latin typeface="微软雅黑" panose="020B0503020204020204" pitchFamily="34" charset="-122"/>
                <a:ea typeface="微软雅黑" panose="020B0503020204020204" pitchFamily="34" charset="-122"/>
              </a:rPr>
              <a:t> 图标</a:t>
            </a:r>
            <a:r>
              <a:rPr lang="zh-CN" altLang="en-US" sz="2200" dirty="0">
                <a:latin typeface="微软雅黑" panose="020B0503020204020204" pitchFamily="34" charset="-122"/>
                <a:ea typeface="微软雅黑" panose="020B0503020204020204" pitchFamily="34" charset="-122"/>
              </a:rPr>
              <a:t>变成      </a:t>
            </a:r>
            <a:r>
              <a:rPr lang="zh-CN" altLang="en-US" sz="2200" dirty="0" smtClean="0">
                <a:latin typeface="微软雅黑" panose="020B0503020204020204" pitchFamily="34" charset="-122"/>
                <a:ea typeface="微软雅黑" panose="020B0503020204020204" pitchFamily="34" charset="-122"/>
              </a:rPr>
              <a:t>会视为未完</a:t>
            </a:r>
            <a:r>
              <a:rPr lang="zh-CN" altLang="en-US" sz="2200" dirty="0">
                <a:latin typeface="微软雅黑" panose="020B0503020204020204" pitchFamily="34" charset="-122"/>
                <a:ea typeface="微软雅黑" panose="020B0503020204020204" pitchFamily="34" charset="-122"/>
              </a:rPr>
              <a:t>成观看</a:t>
            </a:r>
            <a:r>
              <a:rPr lang="zh-CN" altLang="en-US" sz="2200" dirty="0" smtClean="0">
                <a:latin typeface="微软雅黑" panose="020B0503020204020204" pitchFamily="34" charset="-122"/>
                <a:ea typeface="微软雅黑" panose="020B0503020204020204" pitchFamily="34" charset="-122"/>
              </a:rPr>
              <a:t>，不会得到</a:t>
            </a:r>
            <a:r>
              <a:rPr lang="zh-CN" altLang="en-US" sz="2200" dirty="0">
                <a:latin typeface="微软雅黑" panose="020B0503020204020204" pitchFamily="34" charset="-122"/>
                <a:ea typeface="微软雅黑" panose="020B0503020204020204" pitchFamily="34" charset="-122"/>
              </a:rPr>
              <a:t>分数。</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526" y="650995"/>
            <a:ext cx="8911274"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友好的提示您</a:t>
            </a:r>
            <a:r>
              <a:rPr lang="zh-CN" altLang="en-US" sz="3200" dirty="0" smtClean="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：注意标准进度值</a:t>
            </a:r>
            <a:endPar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endParaRPr>
          </a:p>
        </p:txBody>
      </p:sp>
      <p:pic>
        <p:nvPicPr>
          <p:cNvPr id="8" name="图片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93" y="1858765"/>
            <a:ext cx="4772536" cy="362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242" y="1858764"/>
            <a:ext cx="4816929" cy="362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49" name="矩形 48"/>
          <p:cNvSpPr/>
          <p:nvPr/>
        </p:nvSpPr>
        <p:spPr>
          <a:xfrm>
            <a:off x="746247" y="2911133"/>
            <a:ext cx="10699506" cy="3615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965759" y="1279414"/>
            <a:ext cx="2260483" cy="1200329"/>
          </a:xfrm>
          <a:prstGeom prst="rect">
            <a:avLst/>
          </a:prstGeom>
          <a:noFill/>
        </p:spPr>
        <p:txBody>
          <a:bodyPr wrap="square" rtlCol="0">
            <a:spAutoFit/>
          </a:bodyPr>
          <a:lstStyle/>
          <a:p>
            <a:r>
              <a:rPr lang="zh-CN" altLang="en-US" sz="7200" dirty="0">
                <a:solidFill>
                  <a:schemeClr val="bg1"/>
                </a:solidFill>
                <a:latin typeface="微软雅黑" panose="020B0503020204020204" pitchFamily="34" charset="-122"/>
                <a:ea typeface="微软雅黑" panose="020B0503020204020204" pitchFamily="34" charset="-122"/>
              </a:rPr>
              <a:t>目录</a:t>
            </a:r>
          </a:p>
        </p:txBody>
      </p:sp>
      <p:grpSp>
        <p:nvGrpSpPr>
          <p:cNvPr id="43" name="组合 42"/>
          <p:cNvGrpSpPr/>
          <p:nvPr/>
        </p:nvGrpSpPr>
        <p:grpSpPr>
          <a:xfrm>
            <a:off x="6975725" y="3392491"/>
            <a:ext cx="2783810" cy="1200329"/>
            <a:chOff x="6316647" y="3392491"/>
            <a:chExt cx="2783810" cy="1200329"/>
          </a:xfrm>
        </p:grpSpPr>
        <p:sp>
          <p:nvSpPr>
            <p:cNvPr id="24" name="文本框 2"/>
            <p:cNvSpPr txBox="1">
              <a:spLocks noChangeArrowheads="1"/>
            </p:cNvSpPr>
            <p:nvPr/>
          </p:nvSpPr>
          <p:spPr bwMode="auto">
            <a:xfrm flipH="1">
              <a:off x="7816322" y="3681807"/>
              <a:ext cx="1284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40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学习</a:t>
              </a:r>
            </a:p>
          </p:txBody>
        </p:sp>
        <p:grpSp>
          <p:nvGrpSpPr>
            <p:cNvPr id="39" name="组合 38"/>
            <p:cNvGrpSpPr/>
            <p:nvPr/>
          </p:nvGrpSpPr>
          <p:grpSpPr>
            <a:xfrm>
              <a:off x="6316647" y="3392491"/>
              <a:ext cx="1078895" cy="1200329"/>
              <a:chOff x="1111911" y="4559871"/>
              <a:chExt cx="1078895" cy="1200329"/>
            </a:xfrm>
          </p:grpSpPr>
          <p:sp>
            <p:nvSpPr>
              <p:cNvPr id="27" name="矩形 26"/>
              <p:cNvSpPr/>
              <p:nvPr/>
            </p:nvSpPr>
            <p:spPr>
              <a:xfrm>
                <a:off x="1111911" y="4620588"/>
                <a:ext cx="1078895" cy="1078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42000">
                        <a:srgbClr val="6455ED"/>
                      </a:gs>
                      <a:gs pos="1000">
                        <a:srgbClr val="8022E2"/>
                      </a:gs>
                      <a:gs pos="82000">
                        <a:srgbClr val="3C9FFD"/>
                      </a:gs>
                    </a:gsLst>
                    <a:lin ang="18900000" scaled="1"/>
                  </a:gradFill>
                </a:endParaRPr>
              </a:p>
            </p:txBody>
          </p:sp>
          <p:sp>
            <p:nvSpPr>
              <p:cNvPr id="25" name="文本框 24"/>
              <p:cNvSpPr txBox="1"/>
              <p:nvPr/>
            </p:nvSpPr>
            <p:spPr>
              <a:xfrm>
                <a:off x="1125837" y="4559871"/>
                <a:ext cx="1051043" cy="1200329"/>
              </a:xfrm>
              <a:prstGeom prst="rect">
                <a:avLst/>
              </a:prstGeom>
              <a:noFill/>
            </p:spPr>
            <p:txBody>
              <a:bodyPr wrap="square" rtlCol="0">
                <a:spAutoFit/>
              </a:bodyPr>
              <a:lstStyle/>
              <a:p>
                <a:r>
                  <a:rPr lang="en-US" altLang="zh-CN" sz="7200" dirty="0">
                    <a:gradFill>
                      <a:gsLst>
                        <a:gs pos="42000">
                          <a:srgbClr val="6455ED"/>
                        </a:gs>
                        <a:gs pos="1000">
                          <a:srgbClr val="8022E2"/>
                        </a:gs>
                        <a:gs pos="82000">
                          <a:srgbClr val="3C9FFD"/>
                        </a:gs>
                      </a:gsLst>
                      <a:lin ang="18900000" scaled="1"/>
                    </a:gradFill>
                    <a:latin typeface="Agency FB" panose="020B0503020202020204" pitchFamily="34" charset="0"/>
                  </a:rPr>
                  <a:t>02</a:t>
                </a:r>
                <a:endParaRPr lang="zh-CN" altLang="en-US" sz="7200" dirty="0">
                  <a:gradFill>
                    <a:gsLst>
                      <a:gs pos="42000">
                        <a:srgbClr val="6455ED"/>
                      </a:gs>
                      <a:gs pos="1000">
                        <a:srgbClr val="8022E2"/>
                      </a:gs>
                      <a:gs pos="82000">
                        <a:srgbClr val="3C9FFD"/>
                      </a:gs>
                    </a:gsLst>
                    <a:lin ang="18900000" scaled="1"/>
                  </a:gradFill>
                  <a:latin typeface="Agency FB" panose="020B0503020202020204" pitchFamily="34" charset="0"/>
                </a:endParaRPr>
              </a:p>
            </p:txBody>
          </p:sp>
        </p:grpSp>
      </p:grpSp>
      <p:sp>
        <p:nvSpPr>
          <p:cNvPr id="13" name="文本框 2"/>
          <p:cNvSpPr txBox="1">
            <a:spLocks noChangeArrowheads="1"/>
          </p:cNvSpPr>
          <p:nvPr/>
        </p:nvSpPr>
        <p:spPr bwMode="auto">
          <a:xfrm flipH="1">
            <a:off x="3102803" y="3675221"/>
            <a:ext cx="2285484"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4000" dirty="0" smtClean="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登陆认证</a:t>
            </a:r>
            <a:endParaRPr lang="zh-CN" altLang="en-US" sz="40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562156" y="3389900"/>
            <a:ext cx="1160219" cy="1200329"/>
            <a:chOff x="483261" y="3389900"/>
            <a:chExt cx="1160219" cy="1200329"/>
          </a:xfrm>
        </p:grpSpPr>
        <p:sp>
          <p:nvSpPr>
            <p:cNvPr id="29" name="矩形 28"/>
            <p:cNvSpPr/>
            <p:nvPr/>
          </p:nvSpPr>
          <p:spPr>
            <a:xfrm>
              <a:off x="483261" y="3450617"/>
              <a:ext cx="1078895" cy="1078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42000">
                      <a:srgbClr val="6455ED"/>
                    </a:gs>
                    <a:gs pos="1000">
                      <a:srgbClr val="8022E2"/>
                    </a:gs>
                    <a:gs pos="82000">
                      <a:srgbClr val="3C9FFD"/>
                    </a:gs>
                  </a:gsLst>
                  <a:lin ang="18900000" scaled="1"/>
                </a:gradFill>
              </a:endParaRPr>
            </a:p>
          </p:txBody>
        </p:sp>
        <p:sp>
          <p:nvSpPr>
            <p:cNvPr id="30" name="文本框 29"/>
            <p:cNvSpPr txBox="1"/>
            <p:nvPr/>
          </p:nvSpPr>
          <p:spPr>
            <a:xfrm>
              <a:off x="592437" y="3389900"/>
              <a:ext cx="1051043" cy="1200329"/>
            </a:xfrm>
            <a:prstGeom prst="rect">
              <a:avLst/>
            </a:prstGeom>
            <a:noFill/>
            <a:ln>
              <a:noFill/>
            </a:ln>
          </p:spPr>
          <p:txBody>
            <a:bodyPr wrap="square" rtlCol="0">
              <a:spAutoFit/>
            </a:bodyPr>
            <a:lstStyle/>
            <a:p>
              <a:r>
                <a:rPr lang="en-US" altLang="zh-CN" sz="7200" dirty="0">
                  <a:gradFill>
                    <a:gsLst>
                      <a:gs pos="42000">
                        <a:srgbClr val="6455ED"/>
                      </a:gs>
                      <a:gs pos="1000">
                        <a:srgbClr val="8022E2"/>
                      </a:gs>
                      <a:gs pos="82000">
                        <a:srgbClr val="3C9FFD"/>
                      </a:gs>
                    </a:gsLst>
                    <a:lin ang="18900000" scaled="1"/>
                  </a:gradFill>
                  <a:latin typeface="Agency FB" panose="020B0503020202020204" pitchFamily="34" charset="0"/>
                </a:rPr>
                <a:t>01</a:t>
              </a:r>
              <a:endParaRPr lang="zh-CN" altLang="en-US" sz="7200" dirty="0">
                <a:gradFill>
                  <a:gsLst>
                    <a:gs pos="42000">
                      <a:srgbClr val="6455ED"/>
                    </a:gs>
                    <a:gs pos="1000">
                      <a:srgbClr val="8022E2"/>
                    </a:gs>
                    <a:gs pos="82000">
                      <a:srgbClr val="3C9FFD"/>
                    </a:gs>
                  </a:gsLst>
                  <a:lin ang="18900000" scaled="1"/>
                </a:gradFill>
                <a:latin typeface="Agency FB" panose="020B0503020202020204" pitchFamily="34" charset="0"/>
              </a:endParaRPr>
            </a:p>
          </p:txBody>
        </p:sp>
      </p:grpSp>
      <p:grpSp>
        <p:nvGrpSpPr>
          <p:cNvPr id="40" name="组合 39"/>
          <p:cNvGrpSpPr/>
          <p:nvPr/>
        </p:nvGrpSpPr>
        <p:grpSpPr>
          <a:xfrm>
            <a:off x="1671332" y="4940108"/>
            <a:ext cx="3446848" cy="1200329"/>
            <a:chOff x="531294" y="4940108"/>
            <a:chExt cx="3446848" cy="1200329"/>
          </a:xfrm>
        </p:grpSpPr>
        <p:sp>
          <p:nvSpPr>
            <p:cNvPr id="9" name="文本框 2"/>
            <p:cNvSpPr txBox="1">
              <a:spLocks noChangeArrowheads="1"/>
            </p:cNvSpPr>
            <p:nvPr/>
          </p:nvSpPr>
          <p:spPr bwMode="auto">
            <a:xfrm flipH="1">
              <a:off x="1962516" y="5217107"/>
              <a:ext cx="20156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36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成绩构成</a:t>
              </a:r>
            </a:p>
          </p:txBody>
        </p:sp>
        <p:grpSp>
          <p:nvGrpSpPr>
            <p:cNvPr id="33" name="组合 32"/>
            <p:cNvGrpSpPr/>
            <p:nvPr/>
          </p:nvGrpSpPr>
          <p:grpSpPr>
            <a:xfrm>
              <a:off x="531294" y="4940108"/>
              <a:ext cx="1078895" cy="1200329"/>
              <a:chOff x="483261" y="3389900"/>
              <a:chExt cx="1078895" cy="1200329"/>
            </a:xfrm>
          </p:grpSpPr>
          <p:sp>
            <p:nvSpPr>
              <p:cNvPr id="34" name="矩形 33"/>
              <p:cNvSpPr/>
              <p:nvPr/>
            </p:nvSpPr>
            <p:spPr>
              <a:xfrm>
                <a:off x="483261" y="3450617"/>
                <a:ext cx="1078895" cy="1078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42000">
                        <a:srgbClr val="6455ED"/>
                      </a:gs>
                      <a:gs pos="1000">
                        <a:srgbClr val="8022E2"/>
                      </a:gs>
                      <a:gs pos="82000">
                        <a:srgbClr val="3C9FFD"/>
                      </a:gs>
                    </a:gsLst>
                    <a:lin ang="18900000" scaled="1"/>
                  </a:gradFill>
                </a:endParaRPr>
              </a:p>
            </p:txBody>
          </p:sp>
          <p:sp>
            <p:nvSpPr>
              <p:cNvPr id="35" name="文本框 34"/>
              <p:cNvSpPr txBox="1"/>
              <p:nvPr/>
            </p:nvSpPr>
            <p:spPr>
              <a:xfrm>
                <a:off x="497187" y="3389900"/>
                <a:ext cx="1051043" cy="1200329"/>
              </a:xfrm>
              <a:prstGeom prst="rect">
                <a:avLst/>
              </a:prstGeom>
              <a:noFill/>
              <a:ln>
                <a:noFill/>
              </a:ln>
            </p:spPr>
            <p:txBody>
              <a:bodyPr wrap="square" rtlCol="0">
                <a:spAutoFit/>
              </a:bodyPr>
              <a:lstStyle/>
              <a:p>
                <a:r>
                  <a:rPr lang="en-US" altLang="zh-CN" sz="7200" dirty="0">
                    <a:gradFill>
                      <a:gsLst>
                        <a:gs pos="42000">
                          <a:srgbClr val="6455ED"/>
                        </a:gs>
                        <a:gs pos="1000">
                          <a:srgbClr val="8022E2"/>
                        </a:gs>
                        <a:gs pos="82000">
                          <a:srgbClr val="3C9FFD"/>
                        </a:gs>
                      </a:gsLst>
                      <a:lin ang="18900000" scaled="1"/>
                    </a:gradFill>
                    <a:latin typeface="Agency FB" panose="020B0503020202020204" pitchFamily="34" charset="0"/>
                  </a:rPr>
                  <a:t>03</a:t>
                </a:r>
                <a:endParaRPr lang="zh-CN" altLang="en-US" sz="7200" dirty="0">
                  <a:gradFill>
                    <a:gsLst>
                      <a:gs pos="42000">
                        <a:srgbClr val="6455ED"/>
                      </a:gs>
                      <a:gs pos="1000">
                        <a:srgbClr val="8022E2"/>
                      </a:gs>
                      <a:gs pos="82000">
                        <a:srgbClr val="3C9FFD"/>
                      </a:gs>
                    </a:gsLst>
                    <a:lin ang="18900000" scaled="1"/>
                  </a:gradFill>
                  <a:latin typeface="Agency FB" panose="020B0503020202020204" pitchFamily="34" charset="0"/>
                </a:endParaRPr>
              </a:p>
            </p:txBody>
          </p:sp>
        </p:grpSp>
      </p:grpSp>
      <p:grpSp>
        <p:nvGrpSpPr>
          <p:cNvPr id="42" name="组合 41"/>
          <p:cNvGrpSpPr/>
          <p:nvPr/>
        </p:nvGrpSpPr>
        <p:grpSpPr>
          <a:xfrm>
            <a:off x="6975725" y="4917704"/>
            <a:ext cx="3654119" cy="1200329"/>
            <a:chOff x="6360022" y="5094211"/>
            <a:chExt cx="3654119" cy="1200329"/>
          </a:xfrm>
        </p:grpSpPr>
        <p:sp>
          <p:nvSpPr>
            <p:cNvPr id="7" name="文本框 2"/>
            <p:cNvSpPr txBox="1">
              <a:spLocks noChangeArrowheads="1"/>
            </p:cNvSpPr>
            <p:nvPr/>
          </p:nvSpPr>
          <p:spPr bwMode="auto">
            <a:xfrm flipH="1">
              <a:off x="7816322" y="5433389"/>
              <a:ext cx="21978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defRPr/>
              </a:pPr>
              <a:r>
                <a:rPr lang="zh-CN" altLang="en-US" sz="36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时间说明</a:t>
              </a:r>
              <a:endParaRPr lang="zh-CN" altLang="en-US" sz="36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6360022" y="5094211"/>
              <a:ext cx="1078895" cy="1200329"/>
              <a:chOff x="483261" y="3389900"/>
              <a:chExt cx="1078895" cy="1200329"/>
            </a:xfrm>
          </p:grpSpPr>
          <p:sp>
            <p:nvSpPr>
              <p:cNvPr id="37" name="矩形 36"/>
              <p:cNvSpPr/>
              <p:nvPr/>
            </p:nvSpPr>
            <p:spPr>
              <a:xfrm>
                <a:off x="483261" y="3450617"/>
                <a:ext cx="1078895" cy="10788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42000">
                        <a:srgbClr val="6455ED"/>
                      </a:gs>
                      <a:gs pos="1000">
                        <a:srgbClr val="8022E2"/>
                      </a:gs>
                      <a:gs pos="82000">
                        <a:srgbClr val="3C9FFD"/>
                      </a:gs>
                    </a:gsLst>
                    <a:lin ang="18900000" scaled="1"/>
                  </a:gradFill>
                </a:endParaRPr>
              </a:p>
            </p:txBody>
          </p:sp>
          <p:sp>
            <p:nvSpPr>
              <p:cNvPr id="38" name="文本框 37"/>
              <p:cNvSpPr txBox="1"/>
              <p:nvPr/>
            </p:nvSpPr>
            <p:spPr>
              <a:xfrm>
                <a:off x="497187" y="3389900"/>
                <a:ext cx="1051043" cy="1200329"/>
              </a:xfrm>
              <a:prstGeom prst="rect">
                <a:avLst/>
              </a:prstGeom>
              <a:noFill/>
            </p:spPr>
            <p:txBody>
              <a:bodyPr wrap="square" rtlCol="0">
                <a:spAutoFit/>
              </a:bodyPr>
              <a:lstStyle/>
              <a:p>
                <a:r>
                  <a:rPr lang="en-US" altLang="zh-CN" sz="7200" dirty="0">
                    <a:gradFill>
                      <a:gsLst>
                        <a:gs pos="42000">
                          <a:srgbClr val="6455ED"/>
                        </a:gs>
                        <a:gs pos="1000">
                          <a:srgbClr val="8022E2"/>
                        </a:gs>
                        <a:gs pos="82000">
                          <a:srgbClr val="3C9FFD"/>
                        </a:gs>
                      </a:gsLst>
                      <a:lin ang="18900000" scaled="1"/>
                    </a:gradFill>
                    <a:latin typeface="Agency FB" panose="020B0503020202020204" pitchFamily="34" charset="0"/>
                  </a:rPr>
                  <a:t>04</a:t>
                </a:r>
                <a:endParaRPr lang="zh-CN" altLang="en-US" sz="7200" dirty="0">
                  <a:gradFill>
                    <a:gsLst>
                      <a:gs pos="42000">
                        <a:srgbClr val="6455ED"/>
                      </a:gs>
                      <a:gs pos="1000">
                        <a:srgbClr val="8022E2"/>
                      </a:gs>
                      <a:gs pos="82000">
                        <a:srgbClr val="3C9FFD"/>
                      </a:gs>
                    </a:gsLst>
                    <a:lin ang="18900000" scaled="1"/>
                  </a:gradFill>
                  <a:latin typeface="Agency FB" panose="020B0503020202020204" pitchFamily="34" charset="0"/>
                </a:endParaRPr>
              </a:p>
            </p:txBody>
          </p:sp>
        </p:grpSp>
      </p:grpSp>
      <p:cxnSp>
        <p:nvCxnSpPr>
          <p:cNvPr id="46" name="直接连接符 45"/>
          <p:cNvCxnSpPr/>
          <p:nvPr/>
        </p:nvCxnSpPr>
        <p:spPr>
          <a:xfrm>
            <a:off x="1562156" y="1879578"/>
            <a:ext cx="29717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468785" y="1879578"/>
            <a:ext cx="297174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750227" y="3581400"/>
            <a:ext cx="0" cy="801707"/>
          </a:xfrm>
          <a:prstGeom prst="line">
            <a:avLst/>
          </a:prstGeom>
          <a:ln w="25400">
            <a:gradFill>
              <a:gsLst>
                <a:gs pos="0">
                  <a:srgbClr val="7C29E3"/>
                </a:gs>
                <a:gs pos="100000">
                  <a:srgbClr val="3C9FFD"/>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750227" y="5101506"/>
            <a:ext cx="0" cy="801707"/>
          </a:xfrm>
          <a:prstGeom prst="line">
            <a:avLst/>
          </a:prstGeom>
          <a:ln w="25400">
            <a:gradFill>
              <a:gsLst>
                <a:gs pos="0">
                  <a:srgbClr val="7C29E3"/>
                </a:gs>
                <a:gs pos="100000">
                  <a:srgbClr val="3C9FFD"/>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147727" y="5101506"/>
            <a:ext cx="0" cy="801707"/>
          </a:xfrm>
          <a:prstGeom prst="line">
            <a:avLst/>
          </a:prstGeom>
          <a:ln w="25400">
            <a:gradFill>
              <a:gsLst>
                <a:gs pos="0">
                  <a:srgbClr val="7C29E3"/>
                </a:gs>
                <a:gs pos="100000">
                  <a:srgbClr val="3C9FFD"/>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147727" y="3587986"/>
            <a:ext cx="0" cy="801707"/>
          </a:xfrm>
          <a:prstGeom prst="line">
            <a:avLst/>
          </a:prstGeom>
          <a:ln w="25400">
            <a:gradFill>
              <a:gsLst>
                <a:gs pos="0">
                  <a:srgbClr val="7C29E3"/>
                </a:gs>
                <a:gs pos="100000">
                  <a:srgbClr val="3C9FFD"/>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526" y="650995"/>
            <a:ext cx="8911274" cy="1077218"/>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友好的提示您：我们拒绝快进和挂机</a:t>
            </a:r>
          </a:p>
          <a:p>
            <a:endPar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endParaRPr>
          </a:p>
        </p:txBody>
      </p:sp>
      <p:sp>
        <p:nvSpPr>
          <p:cNvPr id="15" name="椭圆 14"/>
          <p:cNvSpPr/>
          <p:nvPr/>
        </p:nvSpPr>
        <p:spPr>
          <a:xfrm>
            <a:off x="1116779" y="2209344"/>
            <a:ext cx="2162062" cy="2162063"/>
          </a:xfrm>
          <a:prstGeom prst="ellipse">
            <a:avLst/>
          </a:prstGeom>
          <a:blipFill dpi="0" rotWithShape="1">
            <a:blip r:embed="rId2" cstate="print"/>
            <a:srcRect/>
            <a:stretch>
              <a:fillRect t="-5486" b="-5486"/>
            </a:stretch>
          </a:blip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endParaRPr lang="zh-CN" altLang="en-US" sz="1050">
              <a:solidFill>
                <a:schemeClr val="tx1"/>
              </a:solidFill>
            </a:endParaRPr>
          </a:p>
        </p:txBody>
      </p:sp>
      <p:sp>
        <p:nvSpPr>
          <p:cNvPr id="16" name="椭圆 15"/>
          <p:cNvSpPr/>
          <p:nvPr/>
        </p:nvSpPr>
        <p:spPr>
          <a:xfrm>
            <a:off x="5586565" y="2209345"/>
            <a:ext cx="2162062" cy="2162063"/>
          </a:xfrm>
          <a:prstGeom prst="ellipse">
            <a:avLst/>
          </a:prstGeom>
          <a:blipFill dpi="0" rotWithShape="1">
            <a:blip r:embed="rId3" cstate="print"/>
            <a:srcRect/>
            <a:stretch>
              <a:fillRect t="-8195" b="-8195"/>
            </a:stretch>
          </a:blipFill>
          <a:ln w="101600">
            <a:solidFill>
              <a:schemeClr val="accent1"/>
            </a:solidFill>
          </a:ln>
          <a:effectLst>
            <a:outerShdw blurRad="50800" dist="50800" dir="5400000" sx="68000" sy="68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endParaRPr lang="zh-CN" altLang="en-US" sz="1050">
              <a:solidFill>
                <a:schemeClr val="tx1"/>
              </a:solidFill>
            </a:endParaRPr>
          </a:p>
        </p:txBody>
      </p:sp>
      <p:pic>
        <p:nvPicPr>
          <p:cNvPr id="17" name="图片 16" desc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670" y="3020048"/>
            <a:ext cx="2683669" cy="270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792" y="3162146"/>
            <a:ext cx="2682479"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8519518" y="2212519"/>
            <a:ext cx="3483798" cy="2631490"/>
          </a:xfrm>
          <a:prstGeom prst="rect">
            <a:avLst/>
          </a:prstGeom>
          <a:noFill/>
        </p:spPr>
        <p:txBody>
          <a:bodyPr wrap="square" rtlCol="0">
            <a:spAutoFit/>
          </a:bodyPr>
          <a:lstStyle/>
          <a:p>
            <a:pPr indent="457200">
              <a:lnSpc>
                <a:spcPct val="150000"/>
              </a:lnSpc>
            </a:pPr>
            <a:r>
              <a:rPr lang="zh-CN" altLang="en-US" sz="2200" dirty="0" smtClean="0">
                <a:solidFill>
                  <a:srgbClr val="FF0000"/>
                </a:solidFill>
                <a:latin typeface="微软雅黑" panose="020B0503020204020204" pitchFamily="34" charset="-122"/>
                <a:ea typeface="微软雅黑" panose="020B0503020204020204" pitchFamily="34" charset="-122"/>
              </a:rPr>
              <a:t>视频</a:t>
            </a:r>
            <a:r>
              <a:rPr lang="zh-CN" altLang="en-US" sz="2200" dirty="0">
                <a:solidFill>
                  <a:srgbClr val="FF0000"/>
                </a:solidFill>
                <a:latin typeface="微软雅黑" panose="020B0503020204020204" pitchFamily="34" charset="-122"/>
                <a:ea typeface="微软雅黑" panose="020B0503020204020204" pitchFamily="34" charset="-122"/>
              </a:rPr>
              <a:t>不可拖动或加速观看，否则系统将无法记录观看进度或影响成绩；某些章节会跳出弹题框，作答后才可以继续观看</a:t>
            </a:r>
            <a:r>
              <a:rPr lang="zh-CN" altLang="en-US" sz="2200" dirty="0" smtClean="0">
                <a:solidFill>
                  <a:srgbClr val="FF0000"/>
                </a:solidFill>
                <a:latin typeface="微软雅黑" panose="020B0503020204020204" pitchFamily="34" charset="-122"/>
                <a:ea typeface="微软雅黑" panose="020B0503020204020204" pitchFamily="34" charset="-122"/>
              </a:rPr>
              <a:t>视频。</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683348"/>
            <a:ext cx="12192000" cy="1174652"/>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7526" y="650995"/>
            <a:ext cx="43862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章节测试（</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6" name="图片 5"/>
          <p:cNvPicPr>
            <a:picLocks noChangeAspect="1"/>
          </p:cNvPicPr>
          <p:nvPr/>
        </p:nvPicPr>
        <p:blipFill rotWithShape="1">
          <a:blip r:embed="rId2" cstate="print"/>
          <a:srcRect r="27641"/>
          <a:stretch>
            <a:fillRect/>
          </a:stretch>
        </p:blipFill>
        <p:spPr>
          <a:xfrm>
            <a:off x="5720200" y="2102043"/>
            <a:ext cx="5752663" cy="320929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8"/>
          <p:cNvSpPr txBox="1"/>
          <p:nvPr/>
        </p:nvSpPr>
        <p:spPr>
          <a:xfrm>
            <a:off x="537526" y="2183326"/>
            <a:ext cx="4484640"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1.</a:t>
            </a:r>
            <a:r>
              <a:rPr lang="zh-CN" altLang="zh-CN" sz="2400" dirty="0">
                <a:latin typeface="微软雅黑" panose="020B0503020204020204" pitchFamily="34" charset="-122"/>
                <a:ea typeface="微软雅黑" panose="020B0503020204020204" pitchFamily="34" charset="-122"/>
              </a:rPr>
              <a:t>每个章节看完后直接点击</a:t>
            </a:r>
            <a:r>
              <a:rPr lang="en-US" altLang="zh-CN" sz="2400" dirty="0">
                <a:latin typeface="微软雅黑" panose="020B0503020204020204" pitchFamily="34" charset="-122"/>
                <a:ea typeface="微软雅黑" panose="020B0503020204020204" pitchFamily="34" charset="-122"/>
              </a:rPr>
              <a:t>“</a:t>
            </a:r>
            <a:r>
              <a:rPr lang="zh-CN" altLang="zh-CN" sz="2400" dirty="0">
                <a:solidFill>
                  <a:srgbClr val="FF0000"/>
                </a:solidFill>
                <a:latin typeface="微软雅黑" panose="020B0503020204020204" pitchFamily="34" charset="-122"/>
                <a:ea typeface="微软雅黑" panose="020B0503020204020204" pitchFamily="34" charset="-122"/>
              </a:rPr>
              <a:t>章节测试</a:t>
            </a:r>
            <a:r>
              <a:rPr lang="en-US" altLang="zh-CN"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完成测试。</a:t>
            </a:r>
          </a:p>
        </p:txBody>
      </p:sp>
      <p:sp>
        <p:nvSpPr>
          <p:cNvPr id="10" name="文本框 9"/>
          <p:cNvSpPr txBox="1"/>
          <p:nvPr/>
        </p:nvSpPr>
        <p:spPr>
          <a:xfrm>
            <a:off x="537526" y="3600738"/>
            <a:ext cx="4484640" cy="1135054"/>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也可以点击</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作业考试</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查看和完成章节测试。</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40480" y="637540"/>
            <a:ext cx="5617210" cy="58356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见面课（</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必须观看</a:t>
            </a:r>
          </a:p>
        </p:txBody>
      </p:sp>
      <p:pic>
        <p:nvPicPr>
          <p:cNvPr id="5" name="图片 4"/>
          <p:cNvPicPr>
            <a:picLocks noChangeAspect="1"/>
          </p:cNvPicPr>
          <p:nvPr/>
        </p:nvPicPr>
        <p:blipFill>
          <a:blip r:embed="rId2" cstate="print"/>
          <a:stretch>
            <a:fillRect/>
          </a:stretch>
        </p:blipFill>
        <p:spPr>
          <a:xfrm>
            <a:off x="1620520" y="1378047"/>
            <a:ext cx="8950960" cy="3281045"/>
          </a:xfrm>
          <a:prstGeom prst="rect">
            <a:avLst/>
          </a:prstGeom>
        </p:spPr>
      </p:pic>
      <p:grpSp>
        <p:nvGrpSpPr>
          <p:cNvPr id="11" name="组合 10"/>
          <p:cNvGrpSpPr/>
          <p:nvPr/>
        </p:nvGrpSpPr>
        <p:grpSpPr>
          <a:xfrm>
            <a:off x="1693936" y="4989966"/>
            <a:ext cx="8804129" cy="430887"/>
            <a:chOff x="1350498" y="4989966"/>
            <a:chExt cx="8804129" cy="430887"/>
          </a:xfrm>
        </p:grpSpPr>
        <p:sp>
          <p:nvSpPr>
            <p:cNvPr id="7" name="文本框 6"/>
            <p:cNvSpPr txBox="1"/>
            <p:nvPr/>
          </p:nvSpPr>
          <p:spPr>
            <a:xfrm>
              <a:off x="1767352" y="4989966"/>
              <a:ext cx="8387275" cy="430887"/>
            </a:xfrm>
            <a:prstGeom prst="rect">
              <a:avLst/>
            </a:prstGeom>
            <a:noFill/>
          </p:spPr>
          <p:txBody>
            <a:bodyPr wrap="square" rtlCol="0">
              <a:spAutoFit/>
            </a:bodyPr>
            <a:lstStyle/>
            <a:p>
              <a:r>
                <a:rPr lang="zh-CN" altLang="zh-CN" sz="2200" dirty="0">
                  <a:latin typeface="微软雅黑" panose="020B0503020204020204" pitchFamily="34" charset="-122"/>
                  <a:ea typeface="微软雅黑" panose="020B0503020204020204" pitchFamily="34" charset="-122"/>
                </a:rPr>
                <a:t>点击</a:t>
              </a:r>
              <a:r>
                <a:rPr lang="en-US" altLang="zh-CN" sz="2200" dirty="0">
                  <a:latin typeface="微软雅黑" panose="020B0503020204020204" pitchFamily="34" charset="-122"/>
                  <a:ea typeface="微软雅黑" panose="020B0503020204020204" pitchFamily="34" charset="-122"/>
                </a:rPr>
                <a:t>“</a:t>
              </a:r>
              <a:r>
                <a:rPr lang="zh-CN" altLang="en-US" sz="2200" dirty="0">
                  <a:solidFill>
                    <a:srgbClr val="FF0000"/>
                  </a:solidFill>
                  <a:latin typeface="微软雅黑" panose="020B0503020204020204" pitchFamily="34" charset="-122"/>
                  <a:ea typeface="微软雅黑" panose="020B0503020204020204" pitchFamily="34" charset="-122"/>
                </a:rPr>
                <a:t>见面课</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可以查看每次见面课的直播时间，及时观看或回放</a:t>
              </a:r>
              <a:r>
                <a:rPr lang="zh-CN" altLang="zh-CN" sz="2200" dirty="0">
                  <a:latin typeface="微软雅黑" panose="020B0503020204020204" pitchFamily="34" charset="-122"/>
                  <a:ea typeface="微软雅黑" panose="020B0503020204020204" pitchFamily="34" charset="-122"/>
                </a:rPr>
                <a:t>。</a:t>
              </a:r>
            </a:p>
          </p:txBody>
        </p:sp>
        <p:sp>
          <p:nvSpPr>
            <p:cNvPr id="9" name="椭圆 8"/>
            <p:cNvSpPr/>
            <p:nvPr/>
          </p:nvSpPr>
          <p:spPr>
            <a:xfrm>
              <a:off x="1350498" y="5070398"/>
              <a:ext cx="270022" cy="270022"/>
            </a:xfrm>
            <a:prstGeom prst="ellips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717334" y="5751728"/>
            <a:ext cx="8882380" cy="430887"/>
            <a:chOff x="1350498" y="5751728"/>
            <a:chExt cx="9220982" cy="430887"/>
          </a:xfrm>
        </p:grpSpPr>
        <p:sp>
          <p:nvSpPr>
            <p:cNvPr id="8" name="文本框 7"/>
            <p:cNvSpPr txBox="1"/>
            <p:nvPr/>
          </p:nvSpPr>
          <p:spPr>
            <a:xfrm>
              <a:off x="1620520" y="5751728"/>
              <a:ext cx="8950960" cy="430887"/>
            </a:xfrm>
            <a:prstGeom prst="rect">
              <a:avLst/>
            </a:prstGeom>
            <a:noFill/>
          </p:spPr>
          <p:txBody>
            <a:bodyPr wrap="square" rtlCol="0">
              <a:spAutoFit/>
            </a:bodyPr>
            <a:lstStyle/>
            <a:p>
              <a:r>
                <a:rPr lang="zh-CN" altLang="zh-CN" sz="2200" dirty="0">
                  <a:latin typeface="微软雅黑" panose="020B0503020204020204" pitchFamily="34" charset="-122"/>
                  <a:ea typeface="微软雅黑" panose="020B0503020204020204" pitchFamily="34" charset="-122"/>
                </a:rPr>
                <a:t>见面课是成绩的重要组成部分之一</a:t>
              </a:r>
              <a:r>
                <a:rPr lang="zh-CN" altLang="zh-CN" sz="2200" dirty="0">
                  <a:latin typeface="微软雅黑" panose="020B0503020204020204" pitchFamily="34" charset="-122"/>
                  <a:ea typeface="微软雅黑" panose="020B0503020204020204" pitchFamily="34" charset="-122"/>
                  <a:sym typeface="+mn-ea"/>
                </a:rPr>
                <a:t>，需要在</a:t>
              </a:r>
              <a:r>
                <a:rPr lang="zh-CN" altLang="zh-CN" sz="2200" dirty="0">
                  <a:solidFill>
                    <a:srgbClr val="FF0000"/>
                  </a:solidFill>
                  <a:latin typeface="微软雅黑" panose="020B0503020204020204" pitchFamily="34" charset="-122"/>
                  <a:ea typeface="微软雅黑" panose="020B0503020204020204" pitchFamily="34" charset="-122"/>
                  <a:sym typeface="+mn-ea"/>
                </a:rPr>
                <a:t>期末考试前</a:t>
              </a:r>
              <a:r>
                <a:rPr lang="zh-CN" altLang="zh-CN" sz="2200" dirty="0">
                  <a:latin typeface="微软雅黑" panose="020B0503020204020204" pitchFamily="34" charset="-122"/>
                  <a:ea typeface="微软雅黑" panose="020B0503020204020204" pitchFamily="34" charset="-122"/>
                  <a:sym typeface="+mn-ea"/>
                </a:rPr>
                <a:t>完成观看学习</a:t>
              </a:r>
              <a:r>
                <a:rPr lang="zh-CN" altLang="en-US" sz="2200" dirty="0">
                  <a:latin typeface="微软雅黑" panose="020B0503020204020204" pitchFamily="34" charset="-122"/>
                  <a:ea typeface="微软雅黑" panose="020B0503020204020204" pitchFamily="34" charset="-122"/>
                  <a:sym typeface="+mn-ea"/>
                </a:rPr>
                <a:t>。</a:t>
              </a:r>
              <a:endParaRPr lang="zh-CN" altLang="zh-CN" sz="2200" dirty="0">
                <a:latin typeface="微软雅黑" panose="020B0503020204020204" pitchFamily="34" charset="-122"/>
                <a:ea typeface="微软雅黑" panose="020B0503020204020204" pitchFamily="34" charset="-122"/>
              </a:endParaRPr>
            </a:p>
          </p:txBody>
        </p:sp>
        <p:sp>
          <p:nvSpPr>
            <p:cNvPr id="10" name="椭圆 9"/>
            <p:cNvSpPr/>
            <p:nvPr/>
          </p:nvSpPr>
          <p:spPr>
            <a:xfrm>
              <a:off x="1350498" y="5832160"/>
              <a:ext cx="270022" cy="270022"/>
            </a:xfrm>
            <a:prstGeom prst="ellips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931346" y="2940135"/>
            <a:ext cx="5117904" cy="5117902"/>
          </a:xfrm>
          <a:prstGeom prst="ellips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87259" y="650995"/>
            <a:ext cx="4412204"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在线视频观看（</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5" name="图片 4"/>
          <p:cNvPicPr>
            <a:picLocks noChangeAspect="1"/>
          </p:cNvPicPr>
          <p:nvPr/>
        </p:nvPicPr>
        <p:blipFill rotWithShape="1">
          <a:blip r:embed="rId2"/>
          <a:srcRect t="16047"/>
          <a:stretch>
            <a:fillRect/>
          </a:stretch>
        </p:blipFill>
        <p:spPr>
          <a:xfrm>
            <a:off x="5094312" y="1589649"/>
            <a:ext cx="3228340" cy="4853354"/>
          </a:xfrm>
          <a:prstGeom prst="rect">
            <a:avLst/>
          </a:prstGeom>
          <a:solidFill>
            <a:srgbClr val="FFFFFF">
              <a:shade val="85000"/>
            </a:srgbClr>
          </a:solidFill>
          <a:ln w="508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rotWithShape="1">
          <a:blip r:embed="rId3"/>
          <a:srcRect l="4" r="4" b="16203"/>
          <a:stretch>
            <a:fillRect/>
          </a:stretch>
        </p:blipFill>
        <p:spPr>
          <a:xfrm>
            <a:off x="8609428" y="1646555"/>
            <a:ext cx="3190240" cy="4796448"/>
          </a:xfrm>
          <a:prstGeom prst="rect">
            <a:avLst/>
          </a:prstGeom>
          <a:solidFill>
            <a:srgbClr val="FFFFFF">
              <a:shade val="85000"/>
            </a:srgbClr>
          </a:solidFill>
          <a:ln w="508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占位符 2"/>
          <p:cNvSpPr txBox="1"/>
          <p:nvPr/>
        </p:nvSpPr>
        <p:spPr>
          <a:xfrm>
            <a:off x="731839" y="1646555"/>
            <a:ext cx="3846820" cy="4449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登录后，点击</a:t>
            </a:r>
            <a:r>
              <a:rPr lang="en-US" altLang="zh-CN" sz="1800" dirty="0">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学习</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界面的</a:t>
            </a:r>
            <a:r>
              <a:rPr lang="en-US" altLang="zh-CN" sz="1800" dirty="0">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去学习</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即可开始进阶式教程的学习，每个章节的课程视频课可重复观看，学透知识点。</a:t>
            </a:r>
          </a:p>
          <a:p>
            <a:pPr marL="0" indent="0">
              <a:lnSpc>
                <a:spcPct val="130000"/>
              </a:lnSpc>
              <a:buNone/>
            </a:pP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只有图标变成       才会视为完成观看，得到分数。</a:t>
            </a:r>
          </a:p>
          <a:p>
            <a:pPr marL="0" indent="0">
              <a:lnSpc>
                <a:spcPct val="130000"/>
              </a:lnSpc>
              <a:buNone/>
            </a:pP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可以</a:t>
            </a:r>
            <a:r>
              <a:rPr lang="zh-CN" altLang="en-US" sz="1800" dirty="0">
                <a:solidFill>
                  <a:srgbClr val="FF0000"/>
                </a:solidFill>
                <a:latin typeface="微软雅黑" panose="020B0503020204020204" pitchFamily="34" charset="-122"/>
                <a:ea typeface="微软雅黑" panose="020B0503020204020204" pitchFamily="34" charset="-122"/>
              </a:rPr>
              <a:t>离线下载</a:t>
            </a:r>
            <a:r>
              <a:rPr lang="zh-CN" altLang="en-US" sz="1800" dirty="0">
                <a:latin typeface="微软雅黑" panose="020B0503020204020204" pitchFamily="34" charset="-122"/>
                <a:ea typeface="微软雅黑" panose="020B0503020204020204" pitchFamily="34" charset="-122"/>
              </a:rPr>
              <a:t>视频观看，下次登录时会更新进度。</a:t>
            </a:r>
          </a:p>
          <a:p>
            <a:pPr marL="0" indent="0">
              <a:lnSpc>
                <a:spcPct val="130000"/>
              </a:lnSpc>
              <a:buNone/>
            </a:pPr>
            <a:r>
              <a:rPr lang="en-US" altLang="zh-CN" sz="1800" dirty="0">
                <a:solidFill>
                  <a:srgbClr val="FF0000"/>
                </a:solidFill>
                <a:latin typeface="微软雅黑" panose="020B0503020204020204" pitchFamily="34" charset="-122"/>
                <a:ea typeface="微软雅黑" panose="020B0503020204020204" pitchFamily="34" charset="-122"/>
                <a:sym typeface="+mn-ea"/>
              </a:rPr>
              <a:t>4.</a:t>
            </a:r>
            <a:r>
              <a:rPr lang="zh-CN" altLang="en-US" sz="1800" dirty="0">
                <a:solidFill>
                  <a:srgbClr val="FF0000"/>
                </a:solidFill>
                <a:latin typeface="微软雅黑" panose="020B0503020204020204" pitchFamily="34" charset="-122"/>
                <a:ea typeface="微软雅黑" panose="020B0503020204020204" pitchFamily="34" charset="-122"/>
                <a:sym typeface="+mn-ea"/>
              </a:rPr>
              <a:t>视频不可拖动或加速观看，否则系统将无法记录观看进度或影响成绩；某些章节会跳出弹题框，作答后才可以继续观看视频</a:t>
            </a:r>
            <a:r>
              <a:rPr lang="zh-CN" altLang="en-US" sz="1800" dirty="0">
                <a:solidFill>
                  <a:srgbClr val="FF0000"/>
                </a:solidFill>
                <a:latin typeface="微软雅黑" panose="020B0503020204020204" pitchFamily="34" charset="-122"/>
                <a:ea typeface="微软雅黑" panose="020B0503020204020204" pitchFamily="34" charset="-122"/>
              </a:rPr>
              <a:t>。</a:t>
            </a:r>
          </a:p>
        </p:txBody>
      </p:sp>
      <p:pic>
        <p:nvPicPr>
          <p:cNvPr id="13" name="图片 12"/>
          <p:cNvPicPr>
            <a:picLocks noChangeAspect="1"/>
          </p:cNvPicPr>
          <p:nvPr/>
        </p:nvPicPr>
        <p:blipFill>
          <a:blip r:embed="rId4" cstate="print"/>
          <a:stretch>
            <a:fillRect/>
          </a:stretch>
        </p:blipFill>
        <p:spPr>
          <a:xfrm>
            <a:off x="2402836" y="3272985"/>
            <a:ext cx="390525" cy="323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5683348"/>
            <a:ext cx="12192000" cy="1174652"/>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srcRect b="17023"/>
          <a:stretch>
            <a:fillRect/>
          </a:stretch>
        </p:blipFill>
        <p:spPr>
          <a:xfrm>
            <a:off x="8154670" y="1617980"/>
            <a:ext cx="3228340" cy="47968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p:cNvSpPr txBox="1"/>
          <p:nvPr/>
        </p:nvSpPr>
        <p:spPr>
          <a:xfrm>
            <a:off x="633448" y="650995"/>
            <a:ext cx="4412204"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在线视频观看（</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sp>
        <p:nvSpPr>
          <p:cNvPr id="8" name="文本占位符 2"/>
          <p:cNvSpPr txBox="1"/>
          <p:nvPr/>
        </p:nvSpPr>
        <p:spPr>
          <a:xfrm>
            <a:off x="731838" y="1989138"/>
            <a:ext cx="3931920" cy="32854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3600" b="1" dirty="0"/>
          </a:p>
          <a:p>
            <a:pPr marL="0" indent="0">
              <a:lnSpc>
                <a:spcPct val="130000"/>
              </a:lnSpc>
              <a:buNone/>
            </a:pPr>
            <a:r>
              <a:rPr lang="zh-CN" altLang="en-US" dirty="0">
                <a:latin typeface="微软雅黑" panose="020B0503020204020204" pitchFamily="34" charset="-122"/>
                <a:ea typeface="微软雅黑" panose="020B0503020204020204" pitchFamily="34" charset="-122"/>
              </a:rPr>
              <a:t>点击</a:t>
            </a:r>
            <a:r>
              <a:rPr lang="en-US" altLang="zh-CN" dirty="0">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作业考试</a:t>
            </a:r>
            <a:r>
              <a:rPr lang="en-US" altLang="zh-CN" dirty="0">
                <a:latin typeface="微软雅黑" panose="020B0503020204020204" pitchFamily="34" charset="-122"/>
                <a:ea typeface="微软雅黑" panose="020B0503020204020204" pitchFamily="34" charset="-122"/>
              </a:rPr>
              <a:t>”</a:t>
            </a:r>
          </a:p>
          <a:p>
            <a:pPr marL="0" indent="0">
              <a:lnSpc>
                <a:spcPct val="130000"/>
              </a:lnSpc>
              <a:buNone/>
            </a:pPr>
            <a:r>
              <a:rPr lang="zh-CN" altLang="en-US" dirty="0">
                <a:latin typeface="微软雅黑" panose="020B0503020204020204" pitchFamily="34" charset="-122"/>
                <a:ea typeface="微软雅黑" panose="020B0503020204020204" pitchFamily="34" charset="-122"/>
              </a:rPr>
              <a:t>查看和完成章节测试。</a:t>
            </a:r>
          </a:p>
          <a:p>
            <a:pPr marL="342900" indent="-342900">
              <a:buFont typeface="Wingdings" panose="05000000000000000000" charset="0"/>
              <a:buChar char=""/>
            </a:pPr>
            <a:endParaRPr lang="zh-CN" altLang="en-US" sz="3600" b="1" dirty="0"/>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5767"/>
          <a:stretch>
            <a:fillRect/>
          </a:stretch>
        </p:blipFill>
        <p:spPr>
          <a:xfrm>
            <a:off x="4522788" y="1562100"/>
            <a:ext cx="3219450" cy="488297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683348"/>
            <a:ext cx="12192000" cy="1174652"/>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33448" y="650995"/>
            <a:ext cx="4412204"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见面课（</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5" name="图片 4"/>
          <p:cNvPicPr>
            <a:picLocks noChangeAspect="1"/>
          </p:cNvPicPr>
          <p:nvPr/>
        </p:nvPicPr>
        <p:blipFill>
          <a:blip r:embed="rId2"/>
          <a:stretch>
            <a:fillRect/>
          </a:stretch>
        </p:blipFill>
        <p:spPr>
          <a:xfrm>
            <a:off x="4587875" y="810895"/>
            <a:ext cx="3228340" cy="57810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3"/>
          <a:stretch>
            <a:fillRect/>
          </a:stretch>
        </p:blipFill>
        <p:spPr>
          <a:xfrm>
            <a:off x="8221345" y="787400"/>
            <a:ext cx="3199765" cy="577151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文本占位符 2"/>
          <p:cNvSpPr txBox="1"/>
          <p:nvPr/>
        </p:nvSpPr>
        <p:spPr>
          <a:xfrm>
            <a:off x="628650" y="1852930"/>
            <a:ext cx="3554095" cy="47059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altLang="zh-CN" sz="2400" dirty="0">
                <a:latin typeface="微软雅黑" panose="020B0503020204020204" pitchFamily="34" charset="-122"/>
                <a:ea typeface="微软雅黑" panose="020B0503020204020204" pitchFamily="34" charset="-122"/>
                <a:sym typeface="+mn-ea"/>
              </a:rPr>
              <a:t>1.</a:t>
            </a:r>
            <a:r>
              <a:rPr lang="zh-CN" sz="2400" dirty="0">
                <a:latin typeface="微软雅黑" panose="020B0503020204020204" pitchFamily="34" charset="-122"/>
                <a:ea typeface="微软雅黑" panose="020B0503020204020204" pitchFamily="34" charset="-122"/>
                <a:sym typeface="+mn-ea"/>
              </a:rPr>
              <a:t>点击</a:t>
            </a:r>
            <a:r>
              <a:rPr lang="en-US" altLang="zh-CN" sz="2400" dirty="0">
                <a:latin typeface="微软雅黑" panose="020B0503020204020204" pitchFamily="34" charset="-122"/>
                <a:ea typeface="微软雅黑" panose="020B0503020204020204" pitchFamily="34" charset="-122"/>
                <a:sym typeface="+mn-ea"/>
              </a:rPr>
              <a:t>“</a:t>
            </a:r>
            <a:r>
              <a:rPr lang="zh-CN" altLang="en-US" sz="2400" dirty="0">
                <a:solidFill>
                  <a:srgbClr val="FF0000"/>
                </a:solidFill>
                <a:latin typeface="微软雅黑" panose="020B0503020204020204" pitchFamily="34" charset="-122"/>
                <a:ea typeface="微软雅黑" panose="020B0503020204020204" pitchFamily="34" charset="-122"/>
                <a:sym typeface="+mn-ea"/>
              </a:rPr>
              <a:t>见面课</a:t>
            </a:r>
            <a:r>
              <a:rPr lang="en-US" altLang="zh-CN" sz="2400" dirty="0">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sym typeface="+mn-ea"/>
              </a:rPr>
              <a:t>可以查看每次见面课的直播时间，及时观看或回放</a:t>
            </a:r>
            <a:r>
              <a:rPr lang="zh-CN" sz="2400" dirty="0">
                <a:latin typeface="微软雅黑" panose="020B0503020204020204" pitchFamily="34" charset="-122"/>
                <a:ea typeface="微软雅黑" panose="020B0503020204020204" pitchFamily="34" charset="-122"/>
                <a:sym typeface="+mn-ea"/>
              </a:rPr>
              <a:t>。</a:t>
            </a:r>
            <a:endParaRPr lang="zh-CN" sz="2400" dirty="0">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charset="0"/>
              <a:buChar char=""/>
            </a:pPr>
            <a:endParaRPr lang="zh-CN" altLang="en-US" sz="2400" dirty="0">
              <a:latin typeface="微软雅黑" panose="020B0503020204020204" pitchFamily="34" charset="-122"/>
              <a:ea typeface="微软雅黑" panose="020B0503020204020204" pitchFamily="34" charset="-122"/>
            </a:endParaRPr>
          </a:p>
          <a:p>
            <a:pPr marL="0" indent="0">
              <a:lnSpc>
                <a:spcPct val="130000"/>
              </a:lnSpc>
              <a:buNone/>
            </a:pPr>
            <a:r>
              <a:rPr lang="en-US" altLang="zh-CN" sz="2400" dirty="0">
                <a:latin typeface="微软雅黑" panose="020B0503020204020204" pitchFamily="34" charset="-122"/>
                <a:ea typeface="微软雅黑" panose="020B0503020204020204" pitchFamily="34" charset="-122"/>
                <a:sym typeface="+mn-ea"/>
              </a:rPr>
              <a:t>2.</a:t>
            </a:r>
            <a:r>
              <a:rPr lang="zh-CN" sz="2400" dirty="0">
                <a:latin typeface="微软雅黑" panose="020B0503020204020204" pitchFamily="34" charset="-122"/>
                <a:ea typeface="微软雅黑" panose="020B0503020204020204" pitchFamily="34" charset="-122"/>
                <a:sym typeface="+mn-ea"/>
              </a:rPr>
              <a:t>见面课是成绩的重要组成部分之一，需要在期末考试前完成观看学习。</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683348"/>
            <a:ext cx="12192000" cy="1174652"/>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33448" y="650995"/>
            <a:ext cx="4412204" cy="58356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见面课</a:t>
            </a:r>
            <a:r>
              <a:rPr 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观看时间</a:t>
            </a:r>
          </a:p>
        </p:txBody>
      </p:sp>
      <p:sp>
        <p:nvSpPr>
          <p:cNvPr id="3" name="文本框 2"/>
          <p:cNvSpPr txBox="1"/>
          <p:nvPr/>
        </p:nvSpPr>
        <p:spPr>
          <a:xfrm>
            <a:off x="1249680" y="4756785"/>
            <a:ext cx="9893300" cy="368300"/>
          </a:xfrm>
          <a:prstGeom prst="rect">
            <a:avLst/>
          </a:prstGeom>
          <a:noFill/>
        </p:spPr>
        <p:txBody>
          <a:bodyPr wrap="square" rtlCol="0">
            <a:spAutoFit/>
          </a:bodyPr>
          <a:lstStyle/>
          <a:p>
            <a:r>
              <a:rPr lang="zh-CN" altLang="en-US"/>
              <a:t>请同学们在以上日期观看见面课直播，或在每次见面课24小时后观看回放，可获得见面课分数。</a:t>
            </a:r>
          </a:p>
        </p:txBody>
      </p:sp>
      <p:graphicFrame>
        <p:nvGraphicFramePr>
          <p:cNvPr id="5" name="表格 4"/>
          <p:cNvGraphicFramePr/>
          <p:nvPr>
            <p:custDataLst>
              <p:tags r:id="rId1"/>
            </p:custDataLst>
          </p:nvPr>
        </p:nvGraphicFramePr>
        <p:xfrm>
          <a:off x="1990725" y="1879600"/>
          <a:ext cx="8392160" cy="1906905"/>
        </p:xfrm>
        <a:graphic>
          <a:graphicData uri="http://schemas.openxmlformats.org/drawingml/2006/table">
            <a:tbl>
              <a:tblPr firstRow="1" bandRow="1">
                <a:tableStyleId>{5940675A-B579-460E-94D1-54222C63F5DA}</a:tableStyleId>
              </a:tblPr>
              <a:tblGrid>
                <a:gridCol w="642620"/>
                <a:gridCol w="2080260"/>
                <a:gridCol w="774065"/>
                <a:gridCol w="1398270"/>
                <a:gridCol w="2415540"/>
                <a:gridCol w="1081405"/>
              </a:tblGrid>
              <a:tr h="370205">
                <a:tc>
                  <a:txBody>
                    <a:bodyPr/>
                    <a:lstStyle/>
                    <a:p>
                      <a:pPr indent="0" algn="ctr">
                        <a:lnSpc>
                          <a:spcPct val="150000"/>
                        </a:lnSpc>
                        <a:buNone/>
                      </a:pPr>
                      <a:r>
                        <a:rPr 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次序</a:t>
                      </a:r>
                      <a:endParaRPr lang="en-US" alt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1869B"/>
                    </a:solidFill>
                  </a:tcPr>
                </a:tc>
                <a:tc>
                  <a:txBody>
                    <a:bodyPr/>
                    <a:lstStyle/>
                    <a:p>
                      <a:pPr indent="0" algn="ctr">
                        <a:lnSpc>
                          <a:spcPct val="150000"/>
                        </a:lnSpc>
                        <a:buNone/>
                      </a:pPr>
                      <a:r>
                        <a:rPr 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开始日期</a:t>
                      </a:r>
                      <a:endParaRPr lang="en-US" alt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1869B"/>
                    </a:solidFill>
                  </a:tcPr>
                </a:tc>
                <a:tc>
                  <a:txBody>
                    <a:bodyPr/>
                    <a:lstStyle/>
                    <a:p>
                      <a:pPr indent="0" algn="ctr">
                        <a:lnSpc>
                          <a:spcPct val="150000"/>
                        </a:lnSpc>
                        <a:buNone/>
                      </a:pPr>
                      <a:r>
                        <a:rPr 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星期</a:t>
                      </a:r>
                      <a:endParaRPr lang="en-US" alt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1869B"/>
                    </a:solidFill>
                  </a:tcPr>
                </a:tc>
                <a:tc>
                  <a:txBody>
                    <a:bodyPr/>
                    <a:lstStyle/>
                    <a:p>
                      <a:pPr indent="0" algn="ctr">
                        <a:lnSpc>
                          <a:spcPct val="150000"/>
                        </a:lnSpc>
                        <a:buNone/>
                      </a:pPr>
                      <a:r>
                        <a:rPr 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见面课时间</a:t>
                      </a:r>
                      <a:endParaRPr lang="en-US" alt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1869B"/>
                    </a:solidFill>
                  </a:tcPr>
                </a:tc>
                <a:tc>
                  <a:txBody>
                    <a:bodyPr/>
                    <a:lstStyle/>
                    <a:p>
                      <a:pPr indent="0" algn="ctr">
                        <a:lnSpc>
                          <a:spcPct val="150000"/>
                        </a:lnSpc>
                        <a:buNone/>
                      </a:pPr>
                      <a:r>
                        <a:rPr 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见面课主题</a:t>
                      </a:r>
                      <a:endParaRPr lang="en-US" alt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1869B"/>
                    </a:solidFill>
                  </a:tcPr>
                </a:tc>
                <a:tc>
                  <a:txBody>
                    <a:bodyPr/>
                    <a:lstStyle/>
                    <a:p>
                      <a:pPr indent="0" algn="ctr">
                        <a:lnSpc>
                          <a:spcPct val="150000"/>
                        </a:lnSpc>
                        <a:buNone/>
                      </a:pPr>
                      <a:r>
                        <a:rPr 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主讲人</a:t>
                      </a:r>
                      <a:endParaRPr lang="en-US" altLang="en-US" sz="1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31869B"/>
                    </a:solidFill>
                  </a:tcPr>
                </a:tc>
              </a:tr>
              <a:tr h="331470">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2020年10月12日</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周一</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18:30-20:30</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我国周边安全环境</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尹卓</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785">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2020年10月26日</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周一</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18:30-20:30</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中国传统战略思想研究</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薛国安</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1150">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2020年11月09日</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周一</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18:30-20:30</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走向对抗性的中美关系</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朱成虎</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5765">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2020年11月30日</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周一</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18:30-20:30</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毛泽东的伟大军事壮举</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孙景伟</a:t>
                      </a:r>
                      <a:endParaRPr lang="en-US" altLang="en-US" sz="16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grpSp>
        <p:nvGrpSpPr>
          <p:cNvPr id="4" name="组合 3"/>
          <p:cNvGrpSpPr/>
          <p:nvPr/>
        </p:nvGrpSpPr>
        <p:grpSpPr>
          <a:xfrm>
            <a:off x="4037013" y="514350"/>
            <a:ext cx="4117975" cy="4724400"/>
            <a:chOff x="4118276" y="634786"/>
            <a:chExt cx="4117975" cy="4724400"/>
          </a:xfrm>
        </p:grpSpPr>
        <p:sp>
          <p:nvSpPr>
            <p:cNvPr id="2" name="文本框 6"/>
            <p:cNvSpPr txBox="1">
              <a:spLocks noChangeArrowheads="1"/>
            </p:cNvSpPr>
            <p:nvPr/>
          </p:nvSpPr>
          <p:spPr bwMode="auto">
            <a:xfrm>
              <a:off x="4122053" y="634786"/>
              <a:ext cx="4110421"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l" eaLnBrk="1" hangingPunct="1">
                <a:lnSpc>
                  <a:spcPct val="100000"/>
                </a:lnSpc>
                <a:spcBef>
                  <a:spcPct val="0"/>
                </a:spcBef>
                <a:buFontTx/>
                <a:buNone/>
              </a:pPr>
              <a:r>
                <a:rPr lang="en-US" altLang="zh-CN" sz="28700" dirty="0">
                  <a:solidFill>
                    <a:schemeClr val="bg1"/>
                  </a:solidFill>
                  <a:effectLst>
                    <a:outerShdw blurRad="63500" sx="102000" sy="102000" algn="ctr" rotWithShape="0">
                      <a:prstClr val="black">
                        <a:alpha val="40000"/>
                      </a:prstClr>
                    </a:outerShdw>
                  </a:effectLst>
                  <a:latin typeface="Impact" panose="020B0806030902050204" pitchFamily="34" charset="0"/>
                  <a:ea typeface="宋体" panose="02010600030101010101" pitchFamily="2" charset="-122"/>
                  <a:sym typeface="+mn-ea"/>
                </a:rPr>
                <a:t>03</a:t>
              </a:r>
              <a:endParaRPr lang="zh-CN" altLang="en-US" sz="28700" dirty="0">
                <a:solidFill>
                  <a:schemeClr val="bg1"/>
                </a:solidFill>
                <a:effectLst>
                  <a:outerShdw blurRad="63500" sx="102000" sy="102000" algn="ctr" rotWithShape="0">
                    <a:prstClr val="black">
                      <a:alpha val="40000"/>
                    </a:prstClr>
                  </a:outerShdw>
                </a:effectLst>
                <a:latin typeface="Impact" panose="020B0806030902050204" pitchFamily="34" charset="0"/>
                <a:ea typeface="宋体" panose="02010600030101010101" pitchFamily="2" charset="-122"/>
              </a:endParaRPr>
            </a:p>
          </p:txBody>
        </p:sp>
        <p:sp>
          <p:nvSpPr>
            <p:cNvPr id="3" name="标题 2"/>
            <p:cNvSpPr txBox="1"/>
            <p:nvPr/>
          </p:nvSpPr>
          <p:spPr>
            <a:xfrm>
              <a:off x="4118276" y="4644811"/>
              <a:ext cx="4117975"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en-US" sz="7200" b="1" dirty="0">
                  <a:solidFill>
                    <a:schemeClr val="bg1"/>
                  </a:solidFill>
                  <a:latin typeface="微软雅黑" panose="020B0503020204020204" pitchFamily="34" charset="-122"/>
                  <a:ea typeface="微软雅黑" panose="020B0503020204020204" pitchFamily="34" charset="-122"/>
                  <a:sym typeface="+mn-ea"/>
                </a:rPr>
                <a:t>成绩构成</a:t>
              </a:r>
            </a:p>
          </p:txBody>
        </p:sp>
      </p:grpSp>
      <p:sp>
        <p:nvSpPr>
          <p:cNvPr id="5" name="矩形 4"/>
          <p:cNvSpPr/>
          <p:nvPr/>
        </p:nvSpPr>
        <p:spPr>
          <a:xfrm rot="1696709">
            <a:off x="-3200399" y="2705100"/>
            <a:ext cx="5067300" cy="506730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696709">
            <a:off x="10629899" y="-732431"/>
            <a:ext cx="5067300" cy="5067300"/>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6" name="矩形 5"/>
          <p:cNvSpPr/>
          <p:nvPr/>
        </p:nvSpPr>
        <p:spPr>
          <a:xfrm>
            <a:off x="352425" y="304800"/>
            <a:ext cx="11487150" cy="6362700"/>
          </a:xfrm>
          <a:prstGeom prst="rect">
            <a:avLst/>
          </a:prstGeom>
          <a:solidFill>
            <a:schemeClr val="bg1"/>
          </a:solidFill>
          <a:ln>
            <a:noFill/>
          </a:ln>
          <a:effectLst>
            <a:outerShdw blurRad="1143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33447" y="650995"/>
            <a:ext cx="5230323"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常见问题</a:t>
            </a:r>
          </a:p>
        </p:txBody>
      </p:sp>
      <p:sp>
        <p:nvSpPr>
          <p:cNvPr id="5" name="内容占位符 5"/>
          <p:cNvSpPr txBox="1"/>
          <p:nvPr/>
        </p:nvSpPr>
        <p:spPr>
          <a:xfrm>
            <a:off x="571680" y="1235770"/>
            <a:ext cx="10584180" cy="5597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altLang="zh-CN" sz="2000" dirty="0">
                <a:latin typeface="微软雅黑" panose="020B0503020204020204" pitchFamily="34" charset="-122"/>
                <a:ea typeface="微软雅黑" panose="020B0503020204020204" pitchFamily="34" charset="-122"/>
              </a:rPr>
              <a:t>Q1</a:t>
            </a:r>
            <a:r>
              <a:rPr lang="zh-CN" altLang="en-US" sz="2000" dirty="0">
                <a:latin typeface="微软雅黑" panose="020B0503020204020204" pitchFamily="34" charset="-122"/>
                <a:ea typeface="微软雅黑" panose="020B0503020204020204" pitchFamily="34" charset="-122"/>
              </a:rPr>
              <a:t>：章节测试成绩不理想，是否可以重做？</a:t>
            </a:r>
          </a:p>
          <a:p>
            <a:pPr>
              <a:lnSpc>
                <a:spcPct val="130000"/>
              </a:lnSpc>
            </a:pPr>
            <a:r>
              <a:rPr lang="en-US" altLang="zh-CN" sz="2000" dirty="0">
                <a:latin typeface="微软雅黑" panose="020B0503020204020204" pitchFamily="34" charset="-122"/>
                <a:ea typeface="微软雅黑" panose="020B0503020204020204" pitchFamily="34" charset="-122"/>
              </a:rPr>
              <a:t>A1</a:t>
            </a:r>
            <a:r>
              <a:rPr lang="zh-CN"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sym typeface="+mn-ea"/>
              </a:rPr>
              <a:t>每个章节测试最多可申请</a:t>
            </a:r>
            <a:r>
              <a:rPr lang="en-US" altLang="zh-CN" sz="2000" dirty="0">
                <a:latin typeface="微软雅黑" panose="020B0503020204020204" pitchFamily="34" charset="-122"/>
                <a:ea typeface="微软雅黑" panose="020B0503020204020204" pitchFamily="34" charset="-122"/>
                <a:sym typeface="+mn-ea"/>
              </a:rPr>
              <a:t>3</a:t>
            </a:r>
            <a:r>
              <a:rPr lang="zh-CN" altLang="en-US" sz="2000" dirty="0">
                <a:latin typeface="微软雅黑" panose="020B0503020204020204" pitchFamily="34" charset="-122"/>
                <a:ea typeface="微软雅黑" panose="020B0503020204020204" pitchFamily="34" charset="-122"/>
                <a:sym typeface="+mn-ea"/>
              </a:rPr>
              <a:t>次重做，系统会直接同意。点击“</a:t>
            </a:r>
            <a:r>
              <a:rPr lang="zh-CN" altLang="en-US" sz="2000" dirty="0">
                <a:solidFill>
                  <a:srgbClr val="FF0000"/>
                </a:solidFill>
                <a:latin typeface="微软雅黑" panose="020B0503020204020204" pitchFamily="34" charset="-122"/>
                <a:ea typeface="微软雅黑" panose="020B0503020204020204" pitchFamily="34" charset="-122"/>
                <a:sym typeface="+mn-ea"/>
              </a:rPr>
              <a:t>作业测试</a:t>
            </a:r>
            <a:r>
              <a:rPr lang="zh-CN" altLang="en-US" sz="2000" dirty="0">
                <a:latin typeface="微软雅黑" panose="020B0503020204020204" pitchFamily="34" charset="-122"/>
                <a:ea typeface="微软雅黑" panose="020B0503020204020204" pitchFamily="34" charset="-122"/>
                <a:sym typeface="+mn-ea"/>
              </a:rPr>
              <a:t>”，在已上交的章节测试点击“</a:t>
            </a:r>
            <a:r>
              <a:rPr lang="zh-CN" altLang="en-US" sz="2000" dirty="0">
                <a:solidFill>
                  <a:srgbClr val="FF0000"/>
                </a:solidFill>
                <a:latin typeface="微软雅黑" panose="020B0503020204020204" pitchFamily="34" charset="-122"/>
                <a:ea typeface="微软雅黑" panose="020B0503020204020204" pitchFamily="34" charset="-122"/>
                <a:sym typeface="+mn-ea"/>
              </a:rPr>
              <a:t>申请重做</a:t>
            </a:r>
            <a:r>
              <a:rPr lang="zh-CN" altLang="en-US" sz="2000" dirty="0">
                <a:latin typeface="微软雅黑" panose="020B0503020204020204" pitchFamily="34" charset="-122"/>
                <a:ea typeface="微软雅黑" panose="020B0503020204020204" pitchFamily="34" charset="-122"/>
                <a:sym typeface="+mn-ea"/>
              </a:rPr>
              <a:t>”即可</a:t>
            </a:r>
            <a:r>
              <a:rPr lang="zh-CN" altLang="en-US" sz="2000" dirty="0">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App</a:t>
            </a:r>
            <a:r>
              <a:rPr lang="zh-CN" altLang="en-US" sz="2000" dirty="0">
                <a:solidFill>
                  <a:srgbClr val="FF0000"/>
                </a:solidFill>
                <a:latin typeface="微软雅黑" panose="020B0503020204020204" pitchFamily="34" charset="-122"/>
                <a:ea typeface="微软雅黑" panose="020B0503020204020204" pitchFamily="34" charset="-122"/>
              </a:rPr>
              <a:t>端同理</a:t>
            </a:r>
            <a:r>
              <a:rPr lang="zh-CN" altLang="en-US" sz="2000" dirty="0">
                <a:latin typeface="微软雅黑" panose="020B0503020204020204" pitchFamily="34" charset="-122"/>
                <a:ea typeface="微软雅黑" panose="020B0503020204020204" pitchFamily="34" charset="-122"/>
              </a:rPr>
              <a:t>）</a:t>
            </a:r>
          </a:p>
          <a:p>
            <a:pPr>
              <a:lnSpc>
                <a:spcPct val="130000"/>
              </a:lnSpc>
            </a:pPr>
            <a:r>
              <a:rPr lang="en-US" altLang="zh-CN" sz="2000" dirty="0">
                <a:latin typeface="微软雅黑" panose="020B0503020204020204" pitchFamily="34" charset="-122"/>
                <a:ea typeface="微软雅黑" panose="020B0503020204020204" pitchFamily="34" charset="-122"/>
              </a:rPr>
              <a:t>Q2</a:t>
            </a:r>
            <a:r>
              <a:rPr lang="zh-CN" altLang="en-US" sz="2000" dirty="0">
                <a:latin typeface="微软雅黑" panose="020B0503020204020204" pitchFamily="34" charset="-122"/>
                <a:ea typeface="微软雅黑" panose="020B0503020204020204" pitchFamily="34" charset="-122"/>
              </a:rPr>
              <a:t>：正在期末考试，如遇不小心关闭</a:t>
            </a:r>
            <a:r>
              <a:rPr lang="en-US" altLang="zh-CN" sz="2000" dirty="0">
                <a:latin typeface="微软雅黑" panose="020B0503020204020204" pitchFamily="34" charset="-122"/>
                <a:ea typeface="微软雅黑" panose="020B0503020204020204" pitchFamily="34" charset="-122"/>
              </a:rPr>
              <a:t>app</a:t>
            </a:r>
            <a:r>
              <a:rPr lang="zh-CN" altLang="en-US" sz="2000" dirty="0">
                <a:latin typeface="微软雅黑" panose="020B0503020204020204" pitchFamily="34" charset="-122"/>
                <a:ea typeface="微软雅黑" panose="020B0503020204020204" pitchFamily="34" charset="-122"/>
              </a:rPr>
              <a:t>，网络中断，电路中断，自动退出考试怎么办？</a:t>
            </a:r>
          </a:p>
          <a:p>
            <a:pPr>
              <a:lnSpc>
                <a:spcPct val="130000"/>
              </a:lnSpc>
            </a:pPr>
            <a:r>
              <a:rPr lang="en-US" altLang="zh-CN" sz="2000" dirty="0">
                <a:latin typeface="微软雅黑" panose="020B0503020204020204" pitchFamily="34" charset="-122"/>
                <a:ea typeface="微软雅黑" panose="020B0503020204020204" pitchFamily="34" charset="-122"/>
              </a:rPr>
              <a:t>A2</a:t>
            </a:r>
            <a:r>
              <a:rPr lang="zh-CN" altLang="en-US" sz="2000" dirty="0">
                <a:latin typeface="微软雅黑" panose="020B0503020204020204" pitchFamily="34" charset="-122"/>
                <a:ea typeface="微软雅黑" panose="020B0503020204020204" pitchFamily="34" charset="-122"/>
              </a:rPr>
              <a:t>：条件恢复后可马上再次登录平台进入考试继续完成答题，但因为</a:t>
            </a:r>
            <a:r>
              <a:rPr lang="zh-CN" altLang="en-US" sz="2000" dirty="0">
                <a:latin typeface="微软雅黑" panose="020B0503020204020204" pitchFamily="34" charset="-122"/>
                <a:ea typeface="微软雅黑" panose="020B0503020204020204" pitchFamily="34" charset="-122"/>
                <a:sym typeface="+mn-ea"/>
              </a:rPr>
              <a:t>点开考卷后计时会自动跳转，计时一旦结束会自动交卷，所以必须留意考试时间，如果再次进入时考试时间不足以完成答题，请向带课老师或教务老师报备情况，等到处理方案</a:t>
            </a:r>
            <a:r>
              <a:rPr lang="zh-CN" altLang="en-US" sz="2000" dirty="0">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App</a:t>
            </a:r>
            <a:r>
              <a:rPr lang="zh-CN" altLang="en-US" sz="2000" dirty="0">
                <a:solidFill>
                  <a:srgbClr val="FF0000"/>
                </a:solidFill>
                <a:latin typeface="微软雅黑" panose="020B0503020204020204" pitchFamily="34" charset="-122"/>
                <a:ea typeface="微软雅黑" panose="020B0503020204020204" pitchFamily="34" charset="-122"/>
              </a:rPr>
              <a:t>端同理</a:t>
            </a:r>
            <a:r>
              <a:rPr lang="zh-CN" altLang="en-US" sz="2000" dirty="0">
                <a:latin typeface="微软雅黑" panose="020B0503020204020204" pitchFamily="34" charset="-122"/>
                <a:ea typeface="微软雅黑" panose="020B0503020204020204" pitchFamily="34" charset="-122"/>
              </a:rPr>
              <a:t>）</a:t>
            </a:r>
          </a:p>
          <a:p>
            <a:pPr>
              <a:lnSpc>
                <a:spcPct val="130000"/>
              </a:lnSpc>
            </a:pPr>
            <a:r>
              <a:rPr lang="zh-CN" altLang="en-US" sz="2000" dirty="0">
                <a:latin typeface="微软雅黑" panose="020B0503020204020204" pitchFamily="34" charset="-122"/>
                <a:ea typeface="微软雅黑" panose="020B0503020204020204" pitchFamily="34" charset="-122"/>
              </a:rPr>
              <a:t>温馨提示：</a:t>
            </a:r>
          </a:p>
          <a:p>
            <a:pPr marL="342900" indent="-342900">
              <a:lnSpc>
                <a:spcPct val="130000"/>
              </a:lnSpc>
              <a:buFont typeface="Wingdings" panose="05000000000000000000" charset="0"/>
              <a:buChar char=""/>
            </a:pPr>
            <a:r>
              <a:rPr lang="zh-CN" altLang="en-US" sz="2000" dirty="0">
                <a:latin typeface="微软雅黑" panose="020B0503020204020204" pitchFamily="34" charset="-122"/>
                <a:ea typeface="微软雅黑" panose="020B0503020204020204" pitchFamily="34" charset="-122"/>
              </a:rPr>
              <a:t>请合理安排学习时间，凌晨</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点</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点系统正在跑数据，容易出现进度不匹配等情况发生。</a:t>
            </a:r>
          </a:p>
          <a:p>
            <a:pPr marL="342900" indent="-342900">
              <a:lnSpc>
                <a:spcPct val="130000"/>
              </a:lnSpc>
              <a:buFont typeface="Wingdings" panose="05000000000000000000" charset="0"/>
              <a:buChar char=""/>
            </a:pPr>
            <a:r>
              <a:rPr lang="zh-CN" altLang="en-US" sz="2000" dirty="0">
                <a:latin typeface="微软雅黑" panose="020B0503020204020204" pitchFamily="34" charset="-122"/>
                <a:ea typeface="微软雅黑" panose="020B0503020204020204" pitchFamily="34" charset="-122"/>
                <a:sym typeface="+mn-ea"/>
              </a:rPr>
              <a:t>请勿同时使用</a:t>
            </a:r>
            <a:r>
              <a:rPr lang="en-US" altLang="zh-CN" sz="2000" dirty="0">
                <a:latin typeface="微软雅黑" panose="020B0503020204020204" pitchFamily="34" charset="-122"/>
                <a:ea typeface="微软雅黑" panose="020B0503020204020204" pitchFamily="34" charset="-122"/>
              </a:rPr>
              <a:t>Web</a:t>
            </a:r>
            <a:r>
              <a:rPr lang="zh-CN" altLang="en-US" sz="2000" dirty="0">
                <a:latin typeface="微软雅黑" panose="020B0503020204020204" pitchFamily="34" charset="-122"/>
                <a:ea typeface="微软雅黑" panose="020B0503020204020204" pitchFamily="34" charset="-122"/>
              </a:rPr>
              <a:t>端和</a:t>
            </a:r>
            <a:r>
              <a:rPr lang="en-US" altLang="zh-CN" sz="2000" dirty="0">
                <a:latin typeface="微软雅黑" panose="020B0503020204020204" pitchFamily="34" charset="-122"/>
                <a:ea typeface="微软雅黑" panose="020B0503020204020204" pitchFamily="34" charset="-122"/>
              </a:rPr>
              <a:t>App</a:t>
            </a:r>
            <a:r>
              <a:rPr lang="zh-CN" altLang="en-US" sz="2000" dirty="0">
                <a:latin typeface="微软雅黑" panose="020B0503020204020204" pitchFamily="34" charset="-122"/>
                <a:ea typeface="微软雅黑" panose="020B0503020204020204" pitchFamily="34" charset="-122"/>
              </a:rPr>
              <a:t>端</a:t>
            </a:r>
            <a:r>
              <a:rPr lang="zh-CN" altLang="en-US" sz="2000" dirty="0">
                <a:latin typeface="微软雅黑" panose="020B0503020204020204" pitchFamily="34" charset="-122"/>
                <a:ea typeface="微软雅黑" panose="020B0503020204020204" pitchFamily="34" charset="-122"/>
                <a:sym typeface="+mn-ea"/>
              </a:rPr>
              <a:t>观看视频，容易造成数据紊乱。</a:t>
            </a:r>
          </a:p>
          <a:p>
            <a:pPr marL="342900" indent="-342900">
              <a:lnSpc>
                <a:spcPct val="130000"/>
              </a:lnSpc>
              <a:buFont typeface="Wingdings" panose="05000000000000000000" charset="0"/>
              <a:buChar char=""/>
            </a:pPr>
            <a:r>
              <a:rPr lang="zh-CN" altLang="en-US" sz="2000" dirty="0">
                <a:latin typeface="微软雅黑" panose="020B0503020204020204" pitchFamily="34" charset="-122"/>
                <a:ea typeface="微软雅黑" panose="020B0503020204020204" pitchFamily="34" charset="-122"/>
                <a:sym typeface="+mn-ea"/>
              </a:rPr>
              <a:t>请勿同时登录多个账号进行视频观看，容易造成进度无法记录等情况发生。</a:t>
            </a:r>
          </a:p>
          <a:p>
            <a:pPr>
              <a:lnSpc>
                <a:spcPct val="130000"/>
              </a:lnSpc>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grpSp>
        <p:nvGrpSpPr>
          <p:cNvPr id="6" name="组合 5"/>
          <p:cNvGrpSpPr/>
          <p:nvPr/>
        </p:nvGrpSpPr>
        <p:grpSpPr>
          <a:xfrm>
            <a:off x="2079733" y="1068070"/>
            <a:ext cx="8032535" cy="5148580"/>
            <a:chOff x="1103313" y="1068070"/>
            <a:chExt cx="8032535" cy="5148580"/>
          </a:xfrm>
        </p:grpSpPr>
        <p:sp>
          <p:nvSpPr>
            <p:cNvPr id="2" name="Freeform 5"/>
            <p:cNvSpPr/>
            <p:nvPr/>
          </p:nvSpPr>
          <p:spPr bwMode="auto">
            <a:xfrm>
              <a:off x="6821488" y="2328863"/>
              <a:ext cx="1836737" cy="868362"/>
            </a:xfrm>
            <a:custGeom>
              <a:avLst/>
              <a:gdLst>
                <a:gd name="T0" fmla="*/ 2147483646 w 662"/>
                <a:gd name="T1" fmla="*/ 2147483646 h 312"/>
                <a:gd name="T2" fmla="*/ 2147483646 w 662"/>
                <a:gd name="T3" fmla="*/ 2147483646 h 312"/>
                <a:gd name="T4" fmla="*/ 2147483646 w 662"/>
                <a:gd name="T5" fmla="*/ 2147483646 h 312"/>
                <a:gd name="T6" fmla="*/ 2147483646 w 662"/>
                <a:gd name="T7" fmla="*/ 2147483646 h 312"/>
                <a:gd name="T8" fmla="*/ 2147483646 w 662"/>
                <a:gd name="T9" fmla="*/ 2147483646 h 312"/>
                <a:gd name="T10" fmla="*/ 2147483646 w 662"/>
                <a:gd name="T11" fmla="*/ 2147483646 h 312"/>
                <a:gd name="T12" fmla="*/ 2147483646 w 662"/>
                <a:gd name="T13" fmla="*/ 2147483646 h 312"/>
                <a:gd name="T14" fmla="*/ 2147483646 w 662"/>
                <a:gd name="T15" fmla="*/ 2147483646 h 312"/>
                <a:gd name="T16" fmla="*/ 2147483646 w 662"/>
                <a:gd name="T17" fmla="*/ 0 h 312"/>
                <a:gd name="T18" fmla="*/ 2147483646 w 662"/>
                <a:gd name="T19" fmla="*/ 2147483646 h 312"/>
                <a:gd name="T20" fmla="*/ 2147483646 w 662"/>
                <a:gd name="T21" fmla="*/ 2147483646 h 312"/>
                <a:gd name="T22" fmla="*/ 2147483646 w 662"/>
                <a:gd name="T23" fmla="*/ 2147483646 h 312"/>
                <a:gd name="T24" fmla="*/ 0 w 662"/>
                <a:gd name="T25" fmla="*/ 2147483646 h 312"/>
                <a:gd name="T26" fmla="*/ 2147483646 w 662"/>
                <a:gd name="T27" fmla="*/ 2147483646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312">
                  <a:moveTo>
                    <a:pt x="180" y="303"/>
                  </a:moveTo>
                  <a:cubicBezTo>
                    <a:pt x="194" y="292"/>
                    <a:pt x="211" y="281"/>
                    <a:pt x="229" y="273"/>
                  </a:cubicBezTo>
                  <a:cubicBezTo>
                    <a:pt x="302" y="238"/>
                    <a:pt x="375" y="244"/>
                    <a:pt x="444" y="286"/>
                  </a:cubicBezTo>
                  <a:cubicBezTo>
                    <a:pt x="456" y="294"/>
                    <a:pt x="467" y="303"/>
                    <a:pt x="478" y="312"/>
                  </a:cubicBezTo>
                  <a:cubicBezTo>
                    <a:pt x="662" y="128"/>
                    <a:pt x="662" y="128"/>
                    <a:pt x="662" y="128"/>
                  </a:cubicBezTo>
                  <a:cubicBezTo>
                    <a:pt x="595" y="67"/>
                    <a:pt x="515" y="28"/>
                    <a:pt x="423" y="9"/>
                  </a:cubicBezTo>
                  <a:cubicBezTo>
                    <a:pt x="404" y="6"/>
                    <a:pt x="384" y="4"/>
                    <a:pt x="364" y="2"/>
                  </a:cubicBezTo>
                  <a:cubicBezTo>
                    <a:pt x="363" y="2"/>
                    <a:pt x="361" y="1"/>
                    <a:pt x="360" y="1"/>
                  </a:cubicBezTo>
                  <a:cubicBezTo>
                    <a:pt x="358" y="1"/>
                    <a:pt x="343" y="0"/>
                    <a:pt x="329" y="0"/>
                  </a:cubicBezTo>
                  <a:cubicBezTo>
                    <a:pt x="313" y="1"/>
                    <a:pt x="292" y="1"/>
                    <a:pt x="281" y="3"/>
                  </a:cubicBezTo>
                  <a:cubicBezTo>
                    <a:pt x="274" y="3"/>
                    <a:pt x="267" y="4"/>
                    <a:pt x="261" y="5"/>
                  </a:cubicBezTo>
                  <a:cubicBezTo>
                    <a:pt x="169" y="17"/>
                    <a:pt x="88" y="52"/>
                    <a:pt x="16" y="110"/>
                  </a:cubicBezTo>
                  <a:cubicBezTo>
                    <a:pt x="11" y="114"/>
                    <a:pt x="5" y="119"/>
                    <a:pt x="0" y="124"/>
                  </a:cubicBezTo>
                  <a:lnTo>
                    <a:pt x="180" y="303"/>
                  </a:lnTo>
                  <a:close/>
                </a:path>
              </a:pathLst>
            </a:custGeom>
            <a:solidFill>
              <a:srgbClr val="FFC000"/>
            </a:solidFill>
            <a:ln>
              <a:noFill/>
            </a:ln>
          </p:spPr>
          <p:txBody>
            <a:bodyPr/>
            <a:lstStyle/>
            <a:p>
              <a:endParaRPr lang="zh-CN" altLang="en-US"/>
            </a:p>
          </p:txBody>
        </p:sp>
        <p:sp>
          <p:nvSpPr>
            <p:cNvPr id="3" name="Freeform 6"/>
            <p:cNvSpPr/>
            <p:nvPr/>
          </p:nvSpPr>
          <p:spPr bwMode="auto">
            <a:xfrm>
              <a:off x="1103313" y="2687638"/>
              <a:ext cx="6215062" cy="2019300"/>
            </a:xfrm>
            <a:custGeom>
              <a:avLst/>
              <a:gdLst>
                <a:gd name="T0" fmla="*/ 2147483646 w 2239"/>
                <a:gd name="T1" fmla="*/ 2147483646 h 726"/>
                <a:gd name="T2" fmla="*/ 2147483646 w 2239"/>
                <a:gd name="T3" fmla="*/ 2147483646 h 726"/>
                <a:gd name="T4" fmla="*/ 2147483646 w 2239"/>
                <a:gd name="T5" fmla="*/ 2147483646 h 726"/>
                <a:gd name="T6" fmla="*/ 2147483646 w 2239"/>
                <a:gd name="T7" fmla="*/ 2147483646 h 726"/>
                <a:gd name="T8" fmla="*/ 2147483646 w 2239"/>
                <a:gd name="T9" fmla="*/ 2147483646 h 726"/>
                <a:gd name="T10" fmla="*/ 2147483646 w 2239"/>
                <a:gd name="T11" fmla="*/ 2147483646 h 726"/>
                <a:gd name="T12" fmla="*/ 2147483646 w 2239"/>
                <a:gd name="T13" fmla="*/ 2147483646 h 726"/>
                <a:gd name="T14" fmla="*/ 2147483646 w 2239"/>
                <a:gd name="T15" fmla="*/ 0 h 726"/>
                <a:gd name="T16" fmla="*/ 2147483646 w 2239"/>
                <a:gd name="T17" fmla="*/ 2147483646 h 726"/>
                <a:gd name="T18" fmla="*/ 2147483646 w 2239"/>
                <a:gd name="T19" fmla="*/ 2147483646 h 726"/>
                <a:gd name="T20" fmla="*/ 2147483646 w 2239"/>
                <a:gd name="T21" fmla="*/ 2147483646 h 726"/>
                <a:gd name="T22" fmla="*/ 2147483646 w 2239"/>
                <a:gd name="T23" fmla="*/ 2147483646 h 726"/>
                <a:gd name="T24" fmla="*/ 0 w 2239"/>
                <a:gd name="T25" fmla="*/ 2147483646 h 726"/>
                <a:gd name="T26" fmla="*/ 0 w 2239"/>
                <a:gd name="T27" fmla="*/ 2147483646 h 726"/>
                <a:gd name="T28" fmla="*/ 2147483646 w 2239"/>
                <a:gd name="T29" fmla="*/ 2147483646 h 726"/>
                <a:gd name="T30" fmla="*/ 2147483646 w 2239"/>
                <a:gd name="T31" fmla="*/ 2147483646 h 726"/>
                <a:gd name="T32" fmla="*/ 2147483646 w 2239"/>
                <a:gd name="T33" fmla="*/ 2147483646 h 726"/>
                <a:gd name="T34" fmla="*/ 2147483646 w 2239"/>
                <a:gd name="T35" fmla="*/ 2147483646 h 726"/>
                <a:gd name="T36" fmla="*/ 2147483646 w 2239"/>
                <a:gd name="T37" fmla="*/ 2147483646 h 726"/>
                <a:gd name="T38" fmla="*/ 2147483646 w 2239"/>
                <a:gd name="T39" fmla="*/ 2147483646 h 726"/>
                <a:gd name="T40" fmla="*/ 2147483646 w 2239"/>
                <a:gd name="T41" fmla="*/ 2147483646 h 726"/>
                <a:gd name="T42" fmla="*/ 2147483646 w 2239"/>
                <a:gd name="T43" fmla="*/ 2147483646 h 726"/>
                <a:gd name="T44" fmla="*/ 2147483646 w 2239"/>
                <a:gd name="T45" fmla="*/ 2147483646 h 726"/>
                <a:gd name="T46" fmla="*/ 2147483646 w 2239"/>
                <a:gd name="T47" fmla="*/ 2147483646 h 726"/>
                <a:gd name="T48" fmla="*/ 2147483646 w 2239"/>
                <a:gd name="T49" fmla="*/ 2147483646 h 726"/>
                <a:gd name="T50" fmla="*/ 2147483646 w 2239"/>
                <a:gd name="T51" fmla="*/ 2147483646 h 726"/>
                <a:gd name="T52" fmla="*/ 2147483646 w 2239"/>
                <a:gd name="T53" fmla="*/ 2147483646 h 726"/>
                <a:gd name="T54" fmla="*/ 2147483646 w 2239"/>
                <a:gd name="T55" fmla="*/ 2147483646 h 726"/>
                <a:gd name="T56" fmla="*/ 2147483646 w 2239"/>
                <a:gd name="T57" fmla="*/ 2147483646 h 726"/>
                <a:gd name="T58" fmla="*/ 2147483646 w 2239"/>
                <a:gd name="T59" fmla="*/ 2147483646 h 726"/>
                <a:gd name="T60" fmla="*/ 2147483646 w 2239"/>
                <a:gd name="T61" fmla="*/ 2147483646 h 726"/>
                <a:gd name="T62" fmla="*/ 2147483646 w 2239"/>
                <a:gd name="T63" fmla="*/ 2147483646 h 726"/>
                <a:gd name="T64" fmla="*/ 2147483646 w 2239"/>
                <a:gd name="T65" fmla="*/ 2147483646 h 726"/>
                <a:gd name="T66" fmla="*/ 2147483646 w 2239"/>
                <a:gd name="T67" fmla="*/ 2147483646 h 726"/>
                <a:gd name="T68" fmla="*/ 2147483646 w 2239"/>
                <a:gd name="T69" fmla="*/ 2147483646 h 726"/>
                <a:gd name="T70" fmla="*/ 2147483646 w 2239"/>
                <a:gd name="T71" fmla="*/ 2147483646 h 726"/>
                <a:gd name="T72" fmla="*/ 2147483646 w 2239"/>
                <a:gd name="T73" fmla="*/ 2147483646 h 7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39" h="726">
                  <a:moveTo>
                    <a:pt x="1927" y="472"/>
                  </a:moveTo>
                  <a:cubicBezTo>
                    <a:pt x="1931" y="483"/>
                    <a:pt x="1935" y="493"/>
                    <a:pt x="1939" y="503"/>
                  </a:cubicBezTo>
                  <a:cubicBezTo>
                    <a:pt x="1966" y="568"/>
                    <a:pt x="2005" y="622"/>
                    <a:pt x="2054" y="667"/>
                  </a:cubicBezTo>
                  <a:cubicBezTo>
                    <a:pt x="2239" y="482"/>
                    <a:pt x="2239" y="482"/>
                    <a:pt x="2239" y="482"/>
                  </a:cubicBezTo>
                  <a:cubicBezTo>
                    <a:pt x="2227" y="471"/>
                    <a:pt x="2216" y="459"/>
                    <a:pt x="2206" y="445"/>
                  </a:cubicBezTo>
                  <a:cubicBezTo>
                    <a:pt x="2177" y="407"/>
                    <a:pt x="2165" y="363"/>
                    <a:pt x="2169" y="316"/>
                  </a:cubicBezTo>
                  <a:cubicBezTo>
                    <a:pt x="2173" y="259"/>
                    <a:pt x="2196" y="213"/>
                    <a:pt x="2234" y="180"/>
                  </a:cubicBezTo>
                  <a:cubicBezTo>
                    <a:pt x="2054" y="0"/>
                    <a:pt x="2054" y="0"/>
                    <a:pt x="2054" y="0"/>
                  </a:cubicBezTo>
                  <a:cubicBezTo>
                    <a:pt x="1991" y="59"/>
                    <a:pt x="1941" y="140"/>
                    <a:pt x="1933" y="177"/>
                  </a:cubicBezTo>
                  <a:cubicBezTo>
                    <a:pt x="1933" y="178"/>
                    <a:pt x="1932" y="207"/>
                    <a:pt x="1874" y="208"/>
                  </a:cubicBezTo>
                  <a:cubicBezTo>
                    <a:pt x="1491" y="211"/>
                    <a:pt x="544" y="208"/>
                    <a:pt x="87" y="208"/>
                  </a:cubicBezTo>
                  <a:cubicBezTo>
                    <a:pt x="64" y="208"/>
                    <a:pt x="42" y="217"/>
                    <a:pt x="26" y="234"/>
                  </a:cubicBezTo>
                  <a:cubicBezTo>
                    <a:pt x="9" y="250"/>
                    <a:pt x="0" y="272"/>
                    <a:pt x="0" y="295"/>
                  </a:cubicBezTo>
                  <a:cubicBezTo>
                    <a:pt x="0" y="355"/>
                    <a:pt x="0" y="355"/>
                    <a:pt x="0" y="355"/>
                  </a:cubicBezTo>
                  <a:cubicBezTo>
                    <a:pt x="0" y="378"/>
                    <a:pt x="9" y="400"/>
                    <a:pt x="26" y="417"/>
                  </a:cubicBezTo>
                  <a:cubicBezTo>
                    <a:pt x="42" y="433"/>
                    <a:pt x="64" y="442"/>
                    <a:pt x="87" y="442"/>
                  </a:cubicBezTo>
                  <a:cubicBezTo>
                    <a:pt x="100" y="442"/>
                    <a:pt x="113" y="442"/>
                    <a:pt x="127" y="442"/>
                  </a:cubicBezTo>
                  <a:cubicBezTo>
                    <a:pt x="140" y="442"/>
                    <a:pt x="152" y="447"/>
                    <a:pt x="161" y="456"/>
                  </a:cubicBezTo>
                  <a:cubicBezTo>
                    <a:pt x="171" y="465"/>
                    <a:pt x="176" y="478"/>
                    <a:pt x="176" y="491"/>
                  </a:cubicBezTo>
                  <a:cubicBezTo>
                    <a:pt x="176" y="569"/>
                    <a:pt x="176" y="569"/>
                    <a:pt x="176" y="569"/>
                  </a:cubicBezTo>
                  <a:cubicBezTo>
                    <a:pt x="176" y="596"/>
                    <a:pt x="198" y="618"/>
                    <a:pt x="224" y="618"/>
                  </a:cubicBezTo>
                  <a:cubicBezTo>
                    <a:pt x="242" y="618"/>
                    <a:pt x="242" y="618"/>
                    <a:pt x="242" y="618"/>
                  </a:cubicBezTo>
                  <a:cubicBezTo>
                    <a:pt x="269" y="618"/>
                    <a:pt x="291" y="640"/>
                    <a:pt x="291" y="667"/>
                  </a:cubicBezTo>
                  <a:cubicBezTo>
                    <a:pt x="291" y="678"/>
                    <a:pt x="291" y="678"/>
                    <a:pt x="291" y="678"/>
                  </a:cubicBezTo>
                  <a:cubicBezTo>
                    <a:pt x="291" y="691"/>
                    <a:pt x="296" y="703"/>
                    <a:pt x="305" y="712"/>
                  </a:cubicBezTo>
                  <a:cubicBezTo>
                    <a:pt x="314" y="721"/>
                    <a:pt x="327" y="726"/>
                    <a:pt x="340" y="726"/>
                  </a:cubicBezTo>
                  <a:cubicBezTo>
                    <a:pt x="455" y="726"/>
                    <a:pt x="455" y="726"/>
                    <a:pt x="455" y="726"/>
                  </a:cubicBezTo>
                  <a:cubicBezTo>
                    <a:pt x="482" y="726"/>
                    <a:pt x="504" y="704"/>
                    <a:pt x="504" y="677"/>
                  </a:cubicBezTo>
                  <a:cubicBezTo>
                    <a:pt x="504" y="667"/>
                    <a:pt x="504" y="667"/>
                    <a:pt x="504" y="667"/>
                  </a:cubicBezTo>
                  <a:cubicBezTo>
                    <a:pt x="504" y="640"/>
                    <a:pt x="526" y="618"/>
                    <a:pt x="553" y="618"/>
                  </a:cubicBezTo>
                  <a:cubicBezTo>
                    <a:pt x="570" y="618"/>
                    <a:pt x="570" y="618"/>
                    <a:pt x="570" y="618"/>
                  </a:cubicBezTo>
                  <a:cubicBezTo>
                    <a:pt x="583" y="618"/>
                    <a:pt x="596" y="613"/>
                    <a:pt x="605" y="603"/>
                  </a:cubicBezTo>
                  <a:cubicBezTo>
                    <a:pt x="614" y="594"/>
                    <a:pt x="619" y="582"/>
                    <a:pt x="619" y="569"/>
                  </a:cubicBezTo>
                  <a:cubicBezTo>
                    <a:pt x="619" y="491"/>
                    <a:pt x="619" y="491"/>
                    <a:pt x="619" y="491"/>
                  </a:cubicBezTo>
                  <a:cubicBezTo>
                    <a:pt x="619" y="464"/>
                    <a:pt x="641" y="442"/>
                    <a:pt x="668" y="442"/>
                  </a:cubicBezTo>
                  <a:cubicBezTo>
                    <a:pt x="1092" y="442"/>
                    <a:pt x="1570" y="441"/>
                    <a:pt x="1797" y="441"/>
                  </a:cubicBezTo>
                  <a:cubicBezTo>
                    <a:pt x="1863" y="441"/>
                    <a:pt x="1922" y="455"/>
                    <a:pt x="1927" y="472"/>
                  </a:cubicBezTo>
                  <a:close/>
                </a:path>
              </a:pathLst>
            </a:custGeom>
            <a:solidFill>
              <a:schemeClr val="bg1"/>
            </a:solidFill>
            <a:ln>
              <a:noFill/>
            </a:ln>
          </p:spPr>
          <p:txBody>
            <a:bodyPr/>
            <a:lstStyle/>
            <a:p>
              <a:endParaRPr lang="zh-CN" altLang="en-US">
                <a:solidFill>
                  <a:schemeClr val="bg1"/>
                </a:solidFill>
              </a:endParaRPr>
            </a:p>
          </p:txBody>
        </p:sp>
        <p:sp>
          <p:nvSpPr>
            <p:cNvPr id="4" name="Freeform 7"/>
            <p:cNvSpPr/>
            <p:nvPr/>
          </p:nvSpPr>
          <p:spPr bwMode="auto">
            <a:xfrm>
              <a:off x="6821488" y="4017963"/>
              <a:ext cx="1836737" cy="884237"/>
            </a:xfrm>
            <a:custGeom>
              <a:avLst/>
              <a:gdLst>
                <a:gd name="T0" fmla="*/ 2147483646 w 662"/>
                <a:gd name="T1" fmla="*/ 0 h 318"/>
                <a:gd name="T2" fmla="*/ 2147483646 w 662"/>
                <a:gd name="T3" fmla="*/ 2147483646 h 318"/>
                <a:gd name="T4" fmla="*/ 2147483646 w 662"/>
                <a:gd name="T5" fmla="*/ 2147483646 h 318"/>
                <a:gd name="T6" fmla="*/ 2147483646 w 662"/>
                <a:gd name="T7" fmla="*/ 2147483646 h 318"/>
                <a:gd name="T8" fmla="*/ 0 w 662"/>
                <a:gd name="T9" fmla="*/ 2147483646 h 318"/>
                <a:gd name="T10" fmla="*/ 2147483646 w 662"/>
                <a:gd name="T11" fmla="*/ 2147483646 h 318"/>
                <a:gd name="T12" fmla="*/ 2147483646 w 662"/>
                <a:gd name="T13" fmla="*/ 2147483646 h 318"/>
                <a:gd name="T14" fmla="*/ 2147483646 w 662"/>
                <a:gd name="T15" fmla="*/ 2147483646 h 318"/>
                <a:gd name="T16" fmla="*/ 2147483646 w 662"/>
                <a:gd name="T17" fmla="*/ 2147483646 h 318"/>
                <a:gd name="T18" fmla="*/ 2147483646 w 662"/>
                <a:gd name="T19" fmla="*/ 2147483646 h 318"/>
                <a:gd name="T20" fmla="*/ 2147483646 w 662"/>
                <a:gd name="T21" fmla="*/ 2147483646 h 318"/>
                <a:gd name="T22" fmla="*/ 2147483646 w 662"/>
                <a:gd name="T23" fmla="*/ 2147483646 h 318"/>
                <a:gd name="T24" fmla="*/ 2147483646 w 662"/>
                <a:gd name="T25" fmla="*/ 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2" h="318">
                  <a:moveTo>
                    <a:pt x="472" y="0"/>
                  </a:moveTo>
                  <a:cubicBezTo>
                    <a:pt x="467" y="6"/>
                    <a:pt x="461" y="11"/>
                    <a:pt x="454" y="15"/>
                  </a:cubicBezTo>
                  <a:cubicBezTo>
                    <a:pt x="416" y="44"/>
                    <a:pt x="372" y="57"/>
                    <a:pt x="318" y="58"/>
                  </a:cubicBezTo>
                  <a:cubicBezTo>
                    <a:pt x="269" y="56"/>
                    <a:pt x="223" y="41"/>
                    <a:pt x="185" y="9"/>
                  </a:cubicBezTo>
                  <a:cubicBezTo>
                    <a:pt x="0" y="194"/>
                    <a:pt x="0" y="194"/>
                    <a:pt x="0" y="194"/>
                  </a:cubicBezTo>
                  <a:cubicBezTo>
                    <a:pt x="30" y="221"/>
                    <a:pt x="65" y="244"/>
                    <a:pt x="103" y="264"/>
                  </a:cubicBezTo>
                  <a:cubicBezTo>
                    <a:pt x="163" y="295"/>
                    <a:pt x="226" y="312"/>
                    <a:pt x="294" y="316"/>
                  </a:cubicBezTo>
                  <a:cubicBezTo>
                    <a:pt x="295" y="316"/>
                    <a:pt x="296" y="316"/>
                    <a:pt x="297" y="317"/>
                  </a:cubicBezTo>
                  <a:cubicBezTo>
                    <a:pt x="299" y="317"/>
                    <a:pt x="313" y="317"/>
                    <a:pt x="329" y="317"/>
                  </a:cubicBezTo>
                  <a:cubicBezTo>
                    <a:pt x="344" y="318"/>
                    <a:pt x="365" y="316"/>
                    <a:pt x="376" y="315"/>
                  </a:cubicBezTo>
                  <a:cubicBezTo>
                    <a:pt x="383" y="314"/>
                    <a:pt x="390" y="314"/>
                    <a:pt x="396" y="313"/>
                  </a:cubicBezTo>
                  <a:cubicBezTo>
                    <a:pt x="498" y="299"/>
                    <a:pt x="587" y="258"/>
                    <a:pt x="662" y="190"/>
                  </a:cubicBezTo>
                  <a:lnTo>
                    <a:pt x="472" y="0"/>
                  </a:lnTo>
                  <a:close/>
                </a:path>
              </a:pathLst>
            </a:custGeom>
            <a:solidFill>
              <a:srgbClr val="FFBC01"/>
            </a:solidFill>
            <a:ln>
              <a:noFill/>
            </a:ln>
          </p:spPr>
          <p:txBody>
            <a:bodyPr/>
            <a:lstStyle/>
            <a:p>
              <a:endParaRPr lang="zh-CN" altLang="en-US"/>
            </a:p>
          </p:txBody>
        </p:sp>
        <p:sp>
          <p:nvSpPr>
            <p:cNvPr id="5" name="Freeform 8"/>
            <p:cNvSpPr/>
            <p:nvPr/>
          </p:nvSpPr>
          <p:spPr bwMode="auto">
            <a:xfrm>
              <a:off x="8148638" y="2698750"/>
              <a:ext cx="927100" cy="1830388"/>
            </a:xfrm>
            <a:custGeom>
              <a:avLst/>
              <a:gdLst>
                <a:gd name="T0" fmla="*/ 2147483646 w 334"/>
                <a:gd name="T1" fmla="*/ 2147483646 h 658"/>
                <a:gd name="T2" fmla="*/ 2147483646 w 334"/>
                <a:gd name="T3" fmla="*/ 2147483646 h 658"/>
                <a:gd name="T4" fmla="*/ 2147483646 w 334"/>
                <a:gd name="T5" fmla="*/ 2147483646 h 658"/>
                <a:gd name="T6" fmla="*/ 2147483646 w 334"/>
                <a:gd name="T7" fmla="*/ 0 h 658"/>
                <a:gd name="T8" fmla="*/ 2147483646 w 334"/>
                <a:gd name="T9" fmla="*/ 2147483646 h 658"/>
                <a:gd name="T10" fmla="*/ 2147483646 w 334"/>
                <a:gd name="T11" fmla="*/ 2147483646 h 658"/>
                <a:gd name="T12" fmla="*/ 0 w 334"/>
                <a:gd name="T13" fmla="*/ 2147483646 h 658"/>
                <a:gd name="T14" fmla="*/ 2147483646 w 334"/>
                <a:gd name="T15" fmla="*/ 2147483646 h 658"/>
                <a:gd name="T16" fmla="*/ 2147483646 w 334"/>
                <a:gd name="T17" fmla="*/ 2147483646 h 658"/>
                <a:gd name="T18" fmla="*/ 2147483646 w 334"/>
                <a:gd name="T19" fmla="*/ 2147483646 h 658"/>
                <a:gd name="T20" fmla="*/ 2147483646 w 334"/>
                <a:gd name="T21" fmla="*/ 2147483646 h 658"/>
                <a:gd name="T22" fmla="*/ 2147483646 w 334"/>
                <a:gd name="T23" fmla="*/ 2147483646 h 658"/>
                <a:gd name="T24" fmla="*/ 2147483646 w 334"/>
                <a:gd name="T25" fmla="*/ 2147483646 h 658"/>
                <a:gd name="T26" fmla="*/ 2147483646 w 334"/>
                <a:gd name="T27" fmla="*/ 2147483646 h 6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4" h="658">
                  <a:moveTo>
                    <a:pt x="332" y="286"/>
                  </a:moveTo>
                  <a:cubicBezTo>
                    <a:pt x="331" y="279"/>
                    <a:pt x="330" y="274"/>
                    <a:pt x="329" y="267"/>
                  </a:cubicBezTo>
                  <a:cubicBezTo>
                    <a:pt x="318" y="185"/>
                    <a:pt x="285" y="111"/>
                    <a:pt x="232" y="46"/>
                  </a:cubicBezTo>
                  <a:cubicBezTo>
                    <a:pt x="218" y="30"/>
                    <a:pt x="204" y="15"/>
                    <a:pt x="190" y="0"/>
                  </a:cubicBezTo>
                  <a:cubicBezTo>
                    <a:pt x="5" y="185"/>
                    <a:pt x="5" y="185"/>
                    <a:pt x="5" y="185"/>
                  </a:cubicBezTo>
                  <a:cubicBezTo>
                    <a:pt x="33" y="212"/>
                    <a:pt x="51" y="246"/>
                    <a:pt x="58" y="287"/>
                  </a:cubicBezTo>
                  <a:cubicBezTo>
                    <a:pt x="71" y="360"/>
                    <a:pt x="50" y="421"/>
                    <a:pt x="0" y="469"/>
                  </a:cubicBezTo>
                  <a:cubicBezTo>
                    <a:pt x="190" y="658"/>
                    <a:pt x="190" y="658"/>
                    <a:pt x="190" y="658"/>
                  </a:cubicBezTo>
                  <a:cubicBezTo>
                    <a:pt x="191" y="657"/>
                    <a:pt x="192" y="656"/>
                    <a:pt x="193" y="655"/>
                  </a:cubicBezTo>
                  <a:cubicBezTo>
                    <a:pt x="261" y="590"/>
                    <a:pt x="306" y="512"/>
                    <a:pt x="325" y="419"/>
                  </a:cubicBezTo>
                  <a:cubicBezTo>
                    <a:pt x="329" y="401"/>
                    <a:pt x="330" y="382"/>
                    <a:pt x="333" y="364"/>
                  </a:cubicBezTo>
                  <a:cubicBezTo>
                    <a:pt x="333" y="363"/>
                    <a:pt x="333" y="362"/>
                    <a:pt x="333" y="360"/>
                  </a:cubicBezTo>
                  <a:cubicBezTo>
                    <a:pt x="334" y="359"/>
                    <a:pt x="334" y="345"/>
                    <a:pt x="334" y="330"/>
                  </a:cubicBezTo>
                  <a:cubicBezTo>
                    <a:pt x="334" y="316"/>
                    <a:pt x="333" y="296"/>
                    <a:pt x="332" y="286"/>
                  </a:cubicBezTo>
                  <a:close/>
                </a:path>
              </a:pathLst>
            </a:custGeom>
            <a:solidFill>
              <a:schemeClr val="bg1"/>
            </a:solidFill>
            <a:ln>
              <a:noFill/>
            </a:ln>
          </p:spPr>
          <p:txBody>
            <a:bodyPr/>
            <a:lstStyle/>
            <a:p>
              <a:endParaRPr lang="zh-CN" altLang="en-US"/>
            </a:p>
          </p:txBody>
        </p:sp>
        <p:grpSp>
          <p:nvGrpSpPr>
            <p:cNvPr id="7" name="Group 16"/>
            <p:cNvGrpSpPr/>
            <p:nvPr/>
          </p:nvGrpSpPr>
          <p:grpSpPr>
            <a:xfrm>
              <a:off x="7541650" y="2452968"/>
              <a:ext cx="436617" cy="436617"/>
              <a:chOff x="5978526" y="4030663"/>
              <a:chExt cx="239713" cy="239713"/>
            </a:xfrm>
            <a:solidFill>
              <a:schemeClr val="bg1"/>
            </a:solidFill>
          </p:grpSpPr>
          <p:sp>
            <p:nvSpPr>
              <p:cNvPr id="8" name="Freeform 424"/>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9" name="Freeform 425"/>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0" name="Freeform 426"/>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1" name="Freeform 427"/>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2" name="Freeform 428"/>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3" name="Freeform 429"/>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4" name="Freeform 430"/>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grpSp>
          <p:nvGrpSpPr>
            <p:cNvPr id="15" name="Group 24"/>
            <p:cNvGrpSpPr/>
            <p:nvPr/>
          </p:nvGrpSpPr>
          <p:grpSpPr>
            <a:xfrm rot="2700000">
              <a:off x="7616002" y="4313175"/>
              <a:ext cx="287901" cy="501715"/>
              <a:chOff x="4732338" y="4783138"/>
              <a:chExt cx="703263" cy="1225550"/>
            </a:xfrm>
            <a:solidFill>
              <a:schemeClr val="bg1"/>
            </a:solidFill>
          </p:grpSpPr>
          <p:sp>
            <p:nvSpPr>
              <p:cNvPr id="16"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7"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18"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sp>
          <p:nvSpPr>
            <p:cNvPr id="19" name="文本框 18"/>
            <p:cNvSpPr txBox="1"/>
            <p:nvPr/>
          </p:nvSpPr>
          <p:spPr>
            <a:xfrm>
              <a:off x="7318375" y="1068070"/>
              <a:ext cx="823595" cy="521970"/>
            </a:xfrm>
            <a:prstGeom prst="rect">
              <a:avLst/>
            </a:prstGeom>
            <a:noFill/>
          </p:spPr>
          <p:txBody>
            <a:bodyPr wrap="square">
              <a:spAutoFit/>
            </a:bodyPr>
            <a:lstStyle/>
            <a:p>
              <a:pP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rPr>
                <a:t>01</a:t>
              </a:r>
            </a:p>
          </p:txBody>
        </p:sp>
        <p:sp>
          <p:nvSpPr>
            <p:cNvPr id="20" name="文本框 19"/>
            <p:cNvSpPr txBox="1"/>
            <p:nvPr/>
          </p:nvSpPr>
          <p:spPr>
            <a:xfrm>
              <a:off x="6879590" y="1673225"/>
              <a:ext cx="1779270" cy="521970"/>
            </a:xfrm>
            <a:prstGeom prst="rect">
              <a:avLst/>
            </a:prstGeom>
            <a:noFill/>
          </p:spPr>
          <p:txBody>
            <a:bodyPr wrap="square">
              <a:spAutoFit/>
            </a:bodyPr>
            <a:lstStyle/>
            <a:p>
              <a:pPr eaLnBrk="1" fontAlgn="auto" hangingPunct="1">
                <a:spcBef>
                  <a:spcPts val="0"/>
                </a:spcBef>
                <a:spcAft>
                  <a:spcPts val="0"/>
                </a:spcAft>
                <a:defRPr/>
              </a:pPr>
              <a:r>
                <a:rPr lang="zh-CN" altLang="en-US" sz="2800" b="1" dirty="0">
                  <a:solidFill>
                    <a:schemeClr val="bg1"/>
                  </a:solidFill>
                  <a:latin typeface="微软雅黑" panose="020B0503020204020204" pitchFamily="34" charset="-122"/>
                  <a:ea typeface="微软雅黑" panose="020B0503020204020204" pitchFamily="34" charset="-122"/>
                </a:rPr>
                <a:t>成绩构成</a:t>
              </a:r>
            </a:p>
          </p:txBody>
        </p:sp>
        <p:sp>
          <p:nvSpPr>
            <p:cNvPr id="21" name="文本框 20"/>
            <p:cNvSpPr txBox="1"/>
            <p:nvPr/>
          </p:nvSpPr>
          <p:spPr>
            <a:xfrm>
              <a:off x="7460615" y="5080635"/>
              <a:ext cx="776605" cy="521970"/>
            </a:xfrm>
            <a:prstGeom prst="rect">
              <a:avLst/>
            </a:prstGeom>
            <a:noFill/>
          </p:spPr>
          <p:txBody>
            <a:bodyPr wrap="square">
              <a:spAutoFit/>
            </a:bodyPr>
            <a:lstStyle/>
            <a:p>
              <a:pPr eaLnBrk="1" fontAlgn="auto" hangingPunct="1">
                <a:spcBef>
                  <a:spcPts val="0"/>
                </a:spcBef>
                <a:spcAft>
                  <a:spcPts val="0"/>
                </a:spcAft>
                <a:defRPr/>
              </a:pPr>
              <a:r>
                <a:rPr lang="en-US" altLang="zh-CN" sz="2800" b="1" dirty="0">
                  <a:solidFill>
                    <a:schemeClr val="bg1"/>
                  </a:solidFill>
                  <a:latin typeface="微软雅黑" panose="020B0503020204020204" pitchFamily="34" charset="-122"/>
                  <a:ea typeface="微软雅黑" panose="020B0503020204020204" pitchFamily="34" charset="-122"/>
                </a:rPr>
                <a:t>02</a:t>
              </a:r>
            </a:p>
          </p:txBody>
        </p:sp>
        <p:sp>
          <p:nvSpPr>
            <p:cNvPr id="22" name="文本框 21"/>
            <p:cNvSpPr txBox="1"/>
            <p:nvPr/>
          </p:nvSpPr>
          <p:spPr>
            <a:xfrm>
              <a:off x="6600928" y="5694680"/>
              <a:ext cx="2534920" cy="521970"/>
            </a:xfrm>
            <a:prstGeom prst="rect">
              <a:avLst/>
            </a:prstGeom>
            <a:noFill/>
          </p:spPr>
          <p:txBody>
            <a:bodyPr wrap="square">
              <a:spAutoFit/>
            </a:bodyPr>
            <a:lstStyle/>
            <a:p>
              <a:pPr eaLnBrk="1" fontAlgn="auto" hangingPunct="1">
                <a:spcBef>
                  <a:spcPts val="0"/>
                </a:spcBef>
                <a:spcAft>
                  <a:spcPts val="0"/>
                </a:spcAft>
                <a:defRPr/>
              </a:pPr>
              <a:r>
                <a:rPr lang="zh-CN" altLang="en-US" sz="2800" b="1" dirty="0">
                  <a:solidFill>
                    <a:schemeClr val="bg1"/>
                  </a:solidFill>
                  <a:latin typeface="微软雅黑" panose="020B0503020204020204" pitchFamily="34" charset="-122"/>
                  <a:ea typeface="微软雅黑" panose="020B0503020204020204" pitchFamily="34" charset="-122"/>
                </a:rPr>
                <a:t>学习</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成绩分析</a:t>
              </a: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6" name="矩形 5"/>
          <p:cNvSpPr/>
          <p:nvPr/>
        </p:nvSpPr>
        <p:spPr>
          <a:xfrm>
            <a:off x="504825" y="286227"/>
            <a:ext cx="11182350" cy="6285547"/>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6"/>
          <p:cNvSpPr txBox="1">
            <a:spLocks noChangeArrowheads="1"/>
          </p:cNvSpPr>
          <p:nvPr/>
        </p:nvSpPr>
        <p:spPr bwMode="auto">
          <a:xfrm>
            <a:off x="5585143" y="436933"/>
            <a:ext cx="8210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l" eaLnBrk="1" hangingPunct="1">
              <a:lnSpc>
                <a:spcPct val="100000"/>
              </a:lnSpc>
              <a:spcBef>
                <a:spcPct val="0"/>
              </a:spcBef>
              <a:buFontTx/>
              <a:buNone/>
            </a:pPr>
            <a:r>
              <a:rPr lang="en-US" altLang="zh-CN" sz="5400" dirty="0">
                <a:gradFill>
                  <a:gsLst>
                    <a:gs pos="42000">
                      <a:srgbClr val="6455ED"/>
                    </a:gs>
                    <a:gs pos="1000">
                      <a:srgbClr val="8022E2"/>
                    </a:gs>
                    <a:gs pos="82000">
                      <a:srgbClr val="3C9FFD"/>
                    </a:gs>
                  </a:gsLst>
                  <a:lin ang="18900000" scaled="1"/>
                </a:gradFill>
                <a:effectLst>
                  <a:outerShdw blurRad="63500" sx="101000" sy="101000" algn="ctr" rotWithShape="0">
                    <a:prstClr val="black">
                      <a:alpha val="40000"/>
                    </a:prstClr>
                  </a:outerShdw>
                </a:effectLst>
                <a:latin typeface="Impact" panose="020B0806030902050204" pitchFamily="34" charset="0"/>
                <a:ea typeface="宋体" panose="02010600030101010101" pitchFamily="2" charset="-122"/>
                <a:sym typeface="+mn-ea"/>
              </a:rPr>
              <a:t>01</a:t>
            </a:r>
            <a:endParaRPr lang="zh-CN" altLang="en-US" sz="5400" dirty="0">
              <a:gradFill>
                <a:gsLst>
                  <a:gs pos="42000">
                    <a:srgbClr val="6455ED"/>
                  </a:gs>
                  <a:gs pos="1000">
                    <a:srgbClr val="8022E2"/>
                  </a:gs>
                  <a:gs pos="82000">
                    <a:srgbClr val="3C9FFD"/>
                  </a:gs>
                </a:gsLst>
                <a:lin ang="18900000" scaled="1"/>
              </a:gradFill>
              <a:effectLst>
                <a:outerShdw blurRad="63500" sx="101000" sy="101000" algn="ctr" rotWithShape="0">
                  <a:prstClr val="black">
                    <a:alpha val="40000"/>
                  </a:prstClr>
                </a:outerShdw>
              </a:effectLst>
              <a:latin typeface="Impact" panose="020B0806030902050204" pitchFamily="34" charset="0"/>
              <a:ea typeface="宋体" panose="02010600030101010101" pitchFamily="2" charset="-122"/>
            </a:endParaRPr>
          </a:p>
        </p:txBody>
      </p:sp>
      <p:sp>
        <p:nvSpPr>
          <p:cNvPr id="3" name="标题 2"/>
          <p:cNvSpPr txBox="1"/>
          <p:nvPr/>
        </p:nvSpPr>
        <p:spPr>
          <a:xfrm>
            <a:off x="4860637" y="1320166"/>
            <a:ext cx="2470727"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en-US"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登录</a:t>
            </a:r>
            <a:r>
              <a:rPr lang="zh-CN" altLang="en-US"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认证</a:t>
            </a:r>
          </a:p>
        </p:txBody>
      </p:sp>
      <p:sp>
        <p:nvSpPr>
          <p:cNvPr id="4" name="文本框 3"/>
          <p:cNvSpPr txBox="1"/>
          <p:nvPr/>
        </p:nvSpPr>
        <p:spPr>
          <a:xfrm>
            <a:off x="930275" y="2410331"/>
            <a:ext cx="10384790" cy="1261884"/>
          </a:xfrm>
          <a:prstGeom prst="rect">
            <a:avLst/>
          </a:prstGeom>
          <a:noFill/>
        </p:spPr>
        <p:txBody>
          <a:bodyPr wrap="square" rtlCol="0" anchor="t">
            <a:spAutoFit/>
          </a:bodyPr>
          <a:lstStyle/>
          <a:p>
            <a:pPr algn="ctr"/>
            <a:r>
              <a:rPr lang="en-US" altLang="zh-CN" sz="2000" dirty="0">
                <a:latin typeface="微软雅黑" panose="020B0503020204020204" pitchFamily="34" charset="-122"/>
                <a:ea typeface="微软雅黑" panose="020B0503020204020204" pitchFamily="34" charset="-122"/>
              </a:rPr>
              <a:t>Web</a:t>
            </a:r>
            <a:r>
              <a:rPr lang="zh-CN" altLang="en-US" sz="2000" dirty="0">
                <a:latin typeface="微软雅黑" panose="020B0503020204020204" pitchFamily="34" charset="-122"/>
                <a:ea typeface="微软雅黑" panose="020B0503020204020204" pitchFamily="34" charset="-122"/>
              </a:rPr>
              <a:t>端：建议使用</a:t>
            </a:r>
            <a:r>
              <a:rPr lang="zh-CN" altLang="en-US" sz="2000" b="1" dirty="0">
                <a:solidFill>
                  <a:srgbClr val="FF0000"/>
                </a:solidFill>
                <a:latin typeface="微软雅黑" panose="020B0503020204020204" pitchFamily="34" charset="-122"/>
                <a:ea typeface="微软雅黑" panose="020B0503020204020204" pitchFamily="34" charset="-122"/>
              </a:rPr>
              <a:t>火狐/谷歌</a:t>
            </a:r>
            <a:r>
              <a:rPr lang="zh-CN" altLang="en-US" sz="2000" dirty="0">
                <a:latin typeface="微软雅黑" panose="020B0503020204020204" pitchFamily="34" charset="-122"/>
                <a:ea typeface="微软雅黑" panose="020B0503020204020204" pitchFamily="34" charset="-122"/>
              </a:rPr>
              <a:t>浏览器，打开平台地址：www.zhihuishu.com。</a:t>
            </a:r>
          </a:p>
          <a:p>
            <a:pPr algn="ctr"/>
            <a:endParaRPr lang="zh-CN" altLang="en-US" sz="2000" dirty="0">
              <a:latin typeface="微软雅黑" panose="020B0503020204020204" pitchFamily="34" charset="-122"/>
              <a:ea typeface="微软雅黑" panose="020B0503020204020204" pitchFamily="34" charset="-122"/>
            </a:endParaRPr>
          </a:p>
          <a:p>
            <a:pPr algn="ctr"/>
            <a:r>
              <a:rPr lang="en-US" altLang="zh-CN" sz="2000" dirty="0">
                <a:latin typeface="微软雅黑" panose="020B0503020204020204" pitchFamily="34" charset="-122"/>
                <a:ea typeface="微软雅黑" panose="020B0503020204020204" pitchFamily="34" charset="-122"/>
              </a:rPr>
              <a:t>App</a:t>
            </a:r>
            <a:r>
              <a:rPr lang="zh-CN" altLang="en-US" sz="2000" dirty="0">
                <a:latin typeface="微软雅黑" panose="020B0503020204020204" pitchFamily="34" charset="-122"/>
                <a:ea typeface="微软雅黑" panose="020B0503020204020204" pitchFamily="34" charset="-122"/>
              </a:rPr>
              <a:t>端：扫码下载</a:t>
            </a:r>
            <a:r>
              <a:rPr lang="en-US" altLang="zh-CN" sz="2000"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知到</a:t>
            </a:r>
            <a:r>
              <a:rPr lang="en-US" altLang="zh-CN" sz="2000" dirty="0">
                <a:latin typeface="微软雅黑" panose="020B0503020204020204" pitchFamily="34" charset="-122"/>
                <a:ea typeface="微软雅黑" panose="020B0503020204020204" pitchFamily="34" charset="-122"/>
              </a:rPr>
              <a:t>”app</a:t>
            </a:r>
            <a:r>
              <a:rPr lang="zh-CN" altLang="en-US" sz="2000" dirty="0">
                <a:latin typeface="微软雅黑" panose="020B0503020204020204" pitchFamily="34" charset="-122"/>
                <a:ea typeface="微软雅黑" panose="020B0503020204020204" pitchFamily="34" charset="-122"/>
              </a:rPr>
              <a:t>，或在安卓应用宝、苹果</a:t>
            </a:r>
            <a:r>
              <a:rPr lang="en-US" altLang="zh-CN" sz="2000" dirty="0">
                <a:latin typeface="微软雅黑" panose="020B0503020204020204" pitchFamily="34" charset="-122"/>
                <a:ea typeface="微软雅黑" panose="020B0503020204020204" pitchFamily="34" charset="-122"/>
              </a:rPr>
              <a:t>App store</a:t>
            </a:r>
            <a:r>
              <a:rPr lang="zh-CN" altLang="en-US" sz="2000" dirty="0">
                <a:latin typeface="微软雅黑" panose="020B0503020204020204" pitchFamily="34" charset="-122"/>
                <a:ea typeface="微软雅黑" panose="020B0503020204020204" pitchFamily="34" charset="-122"/>
              </a:rPr>
              <a:t>搜索</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知到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下载。</a:t>
            </a:r>
            <a:r>
              <a:rPr lang="zh-CN" altLang="en-US" sz="3600" b="1" dirty="0">
                <a:solidFill>
                  <a:srgbClr val="FF0000"/>
                </a:solidFill>
                <a:latin typeface="微软雅黑" panose="020B0503020204020204" pitchFamily="34" charset="-122"/>
                <a:ea typeface="微软雅黑" panose="020B0503020204020204" pitchFamily="34" charset="-122"/>
              </a:rPr>
              <a:t>   </a:t>
            </a:r>
          </a:p>
        </p:txBody>
      </p:sp>
      <p:pic>
        <p:nvPicPr>
          <p:cNvPr id="5" name="图片 4"/>
          <p:cNvPicPr>
            <a:picLocks noChangeAspect="1"/>
          </p:cNvPicPr>
          <p:nvPr/>
        </p:nvPicPr>
        <p:blipFill>
          <a:blip r:embed="rId2" cstate="print"/>
          <a:stretch>
            <a:fillRect/>
          </a:stretch>
        </p:blipFill>
        <p:spPr>
          <a:xfrm>
            <a:off x="5011420" y="3910965"/>
            <a:ext cx="1841500" cy="224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3C9FFD"/>
            </a:gs>
            <a:gs pos="100000">
              <a:srgbClr val="6B48EA"/>
            </a:gs>
          </a:gsLst>
          <a:lin ang="5400000" scaled="1"/>
        </a:gradFill>
        <a:effectLst/>
      </p:bgPr>
    </p:bg>
    <p:spTree>
      <p:nvGrpSpPr>
        <p:cNvPr id="1" name=""/>
        <p:cNvGrpSpPr/>
        <p:nvPr/>
      </p:nvGrpSpPr>
      <p:grpSpPr>
        <a:xfrm>
          <a:off x="0" y="0"/>
          <a:ext cx="0" cy="0"/>
          <a:chOff x="0" y="0"/>
          <a:chExt cx="0" cy="0"/>
        </a:xfrm>
      </p:grpSpPr>
      <p:sp>
        <p:nvSpPr>
          <p:cNvPr id="23" name="矩形 22"/>
          <p:cNvSpPr/>
          <p:nvPr/>
        </p:nvSpPr>
        <p:spPr>
          <a:xfrm>
            <a:off x="-232229" y="-311594"/>
            <a:ext cx="12729029" cy="4508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75080" y="373380"/>
            <a:ext cx="10500995" cy="583565"/>
          </a:xfrm>
          <a:prstGeom prst="rect">
            <a:avLst/>
          </a:prstGeom>
          <a:noFill/>
        </p:spPr>
        <p:txBody>
          <a:bodyPr wrap="square" rtlCol="0">
            <a:spAutoFit/>
          </a:bodyPr>
          <a:lstStyle/>
          <a:p>
            <a:r>
              <a:rPr lang="zh-CN" altLang="en-US" sz="3200" dirty="0">
                <a:solidFill>
                  <a:srgbClr val="FF0000"/>
                </a:solidFill>
                <a:latin typeface="微软雅黑" panose="020B0503020204020204" pitchFamily="34" charset="-122"/>
                <a:ea typeface="微软雅黑" panose="020B0503020204020204" pitchFamily="34" charset="-122"/>
              </a:rPr>
              <a:t>重要：在线课程总成绩占军事理论课程成绩的一部分比例</a:t>
            </a:r>
          </a:p>
        </p:txBody>
      </p:sp>
      <p:sp>
        <p:nvSpPr>
          <p:cNvPr id="3" name="椭圆 2"/>
          <p:cNvSpPr/>
          <p:nvPr/>
        </p:nvSpPr>
        <p:spPr>
          <a:xfrm>
            <a:off x="839469" y="1365130"/>
            <a:ext cx="2227264" cy="2227262"/>
          </a:xfrm>
          <a:prstGeom prst="ellipse">
            <a:avLst/>
          </a:prstGeom>
          <a:gradFill>
            <a:gsLst>
              <a:gs pos="42000">
                <a:srgbClr val="6455ED"/>
              </a:gs>
              <a:gs pos="1000">
                <a:srgbClr val="8022E2"/>
              </a:gs>
              <a:gs pos="82000">
                <a:srgbClr val="3C9FFD"/>
              </a:gs>
            </a:gsLst>
            <a:lin ang="18900000" scaled="1"/>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 name="文本框 8"/>
          <p:cNvSpPr txBox="1">
            <a:spLocks noChangeArrowheads="1"/>
          </p:cNvSpPr>
          <p:nvPr/>
        </p:nvSpPr>
        <p:spPr bwMode="auto">
          <a:xfrm>
            <a:off x="1038225" y="1865630"/>
            <a:ext cx="18300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altLang="en-US" sz="3200" dirty="0">
                <a:solidFill>
                  <a:schemeClr val="bg1"/>
                </a:solidFill>
                <a:latin typeface="微软雅黑" panose="020B0503020204020204" pitchFamily="34" charset="-122"/>
                <a:ea typeface="微软雅黑" panose="020B0503020204020204" pitchFamily="34" charset="-122"/>
              </a:rPr>
              <a:t>在线课程</a:t>
            </a:r>
          </a:p>
          <a:p>
            <a:pPr algn="ctr" eaLnBrk="1" hangingPunct="1">
              <a:lnSpc>
                <a:spcPct val="100000"/>
              </a:lnSpc>
              <a:spcBef>
                <a:spcPct val="0"/>
              </a:spcBef>
              <a:buFontTx/>
              <a:buNone/>
            </a:pPr>
            <a:r>
              <a:rPr lang="zh-CN" altLang="en-US" sz="3200" dirty="0">
                <a:solidFill>
                  <a:schemeClr val="bg1"/>
                </a:solidFill>
                <a:latin typeface="微软雅黑" panose="020B0503020204020204" pitchFamily="34" charset="-122"/>
                <a:ea typeface="微软雅黑" panose="020B0503020204020204" pitchFamily="34" charset="-122"/>
              </a:rPr>
              <a:t>总成绩</a:t>
            </a:r>
          </a:p>
          <a:p>
            <a:pPr algn="ctr" eaLnBrk="1" hangingPunct="1">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100%</a:t>
            </a:r>
          </a:p>
        </p:txBody>
      </p:sp>
      <p:sp>
        <p:nvSpPr>
          <p:cNvPr id="5" name="椭圆 4"/>
          <p:cNvSpPr/>
          <p:nvPr/>
        </p:nvSpPr>
        <p:spPr>
          <a:xfrm>
            <a:off x="4148315" y="1763752"/>
            <a:ext cx="1326796" cy="1325562"/>
          </a:xfrm>
          <a:prstGeom prst="ellipse">
            <a:avLst/>
          </a:prstGeom>
          <a:gradFill>
            <a:gsLst>
              <a:gs pos="42000">
                <a:srgbClr val="6455ED"/>
              </a:gs>
              <a:gs pos="1000">
                <a:srgbClr val="8022E2"/>
              </a:gs>
              <a:gs pos="82000">
                <a:srgbClr val="3C9FFD"/>
              </a:gs>
            </a:gsLst>
            <a:lin ang="18900000" scaled="1"/>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文本框 17"/>
          <p:cNvSpPr txBox="1">
            <a:spLocks noChangeArrowheads="1"/>
          </p:cNvSpPr>
          <p:nvPr/>
        </p:nvSpPr>
        <p:spPr bwMode="auto">
          <a:xfrm>
            <a:off x="4064000" y="3190875"/>
            <a:ext cx="1608455" cy="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30000"/>
              </a:lnSpc>
              <a:spcBef>
                <a:spcPct val="0"/>
              </a:spcBef>
              <a:buFontTx/>
              <a:buNone/>
            </a:pPr>
            <a:r>
              <a:rPr lang="zh-CN" altLang="en-US" sz="1600" dirty="0">
                <a:solidFill>
                  <a:schemeClr val="tx1"/>
                </a:solidFill>
                <a:latin typeface="微软雅黑" panose="020B0503020204020204" pitchFamily="34" charset="-122"/>
                <a:ea typeface="微软雅黑" panose="020B0503020204020204" pitchFamily="34" charset="-122"/>
              </a:rPr>
              <a:t>在线视频的观看</a:t>
            </a:r>
          </a:p>
        </p:txBody>
      </p:sp>
      <p:sp>
        <p:nvSpPr>
          <p:cNvPr id="7" name="椭圆 6"/>
          <p:cNvSpPr/>
          <p:nvPr/>
        </p:nvSpPr>
        <p:spPr>
          <a:xfrm>
            <a:off x="8257223" y="1865352"/>
            <a:ext cx="1325562" cy="1325562"/>
          </a:xfrm>
          <a:prstGeom prst="ellipse">
            <a:avLst/>
          </a:prstGeom>
          <a:gradFill>
            <a:gsLst>
              <a:gs pos="42000">
                <a:srgbClr val="6455ED"/>
              </a:gs>
              <a:gs pos="1000">
                <a:srgbClr val="8022E2"/>
              </a:gs>
              <a:gs pos="82000">
                <a:srgbClr val="3C9FFD"/>
              </a:gs>
            </a:gsLst>
            <a:lin ang="18900000" scaled="1"/>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8" name="文本框 26"/>
          <p:cNvSpPr txBox="1">
            <a:spLocks noChangeArrowheads="1"/>
          </p:cNvSpPr>
          <p:nvPr/>
        </p:nvSpPr>
        <p:spPr bwMode="auto">
          <a:xfrm>
            <a:off x="8041323" y="3177801"/>
            <a:ext cx="2345372" cy="73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30000"/>
              </a:lnSpc>
              <a:spcBef>
                <a:spcPct val="0"/>
              </a:spcBef>
              <a:buFontTx/>
              <a:buNone/>
            </a:pPr>
            <a:r>
              <a:rPr lang="zh-CN" altLang="en-US" sz="1600" dirty="0">
                <a:solidFill>
                  <a:schemeClr val="tx1"/>
                </a:solidFill>
                <a:latin typeface="微软雅黑" panose="020B0503020204020204" pitchFamily="34" charset="-122"/>
                <a:ea typeface="微软雅黑" panose="020B0503020204020204" pitchFamily="34" charset="-122"/>
              </a:rPr>
              <a:t>根据见面课时间参加对应见面课获取成绩。</a:t>
            </a:r>
          </a:p>
        </p:txBody>
      </p:sp>
      <p:sp>
        <p:nvSpPr>
          <p:cNvPr id="9" name="文本框 27"/>
          <p:cNvSpPr txBox="1">
            <a:spLocks noChangeArrowheads="1"/>
          </p:cNvSpPr>
          <p:nvPr/>
        </p:nvSpPr>
        <p:spPr bwMode="auto">
          <a:xfrm>
            <a:off x="8285163" y="2329219"/>
            <a:ext cx="12700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altLang="en-US" sz="2000" b="1">
                <a:solidFill>
                  <a:schemeClr val="bg1"/>
                </a:solidFill>
                <a:latin typeface="微软雅黑" panose="020B0503020204020204" pitchFamily="34" charset="-122"/>
                <a:ea typeface="微软雅黑" panose="020B0503020204020204" pitchFamily="34" charset="-122"/>
              </a:rPr>
              <a:t>见面课</a:t>
            </a:r>
            <a:endParaRPr lang="en-US" altLang="zh-CN" sz="2000" b="1">
              <a:solidFill>
                <a:schemeClr val="bg1"/>
              </a:solidFill>
              <a:latin typeface="微软雅黑" panose="020B0503020204020204" pitchFamily="34" charset="-122"/>
              <a:ea typeface="微软雅黑" panose="020B0503020204020204" pitchFamily="34" charset="-122"/>
            </a:endParaRPr>
          </a:p>
        </p:txBody>
      </p:sp>
      <p:sp>
        <p:nvSpPr>
          <p:cNvPr id="13" name="等于号 1"/>
          <p:cNvSpPr/>
          <p:nvPr/>
        </p:nvSpPr>
        <p:spPr>
          <a:xfrm>
            <a:off x="3283585" y="2375574"/>
            <a:ext cx="494030" cy="386715"/>
          </a:xfrm>
          <a:prstGeom prst="mathEqual">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8"/>
          <p:cNvSpPr txBox="1">
            <a:spLocks noChangeArrowheads="1"/>
          </p:cNvSpPr>
          <p:nvPr/>
        </p:nvSpPr>
        <p:spPr bwMode="auto">
          <a:xfrm>
            <a:off x="4177665" y="2226984"/>
            <a:ext cx="126841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在线学习</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5" name="加号 14"/>
          <p:cNvSpPr/>
          <p:nvPr/>
        </p:nvSpPr>
        <p:spPr>
          <a:xfrm>
            <a:off x="5672455" y="2392084"/>
            <a:ext cx="395605" cy="386715"/>
          </a:xfrm>
          <a:prstGeom prst="mathPlus">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5879440" y="0"/>
            <a:ext cx="433121" cy="373380"/>
          </a:xfrm>
          <a:prstGeom prst="triangl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29737" y="4571146"/>
            <a:ext cx="11030426" cy="2047875"/>
            <a:chOff x="698500" y="4524854"/>
            <a:chExt cx="11030426" cy="2047875"/>
          </a:xfrm>
        </p:grpSpPr>
        <p:sp>
          <p:nvSpPr>
            <p:cNvPr id="18" name="文本框 17"/>
            <p:cNvSpPr txBox="1"/>
            <p:nvPr/>
          </p:nvSpPr>
          <p:spPr>
            <a:xfrm>
              <a:off x="698500" y="4668047"/>
              <a:ext cx="7796530" cy="1291590"/>
            </a:xfrm>
            <a:prstGeom prst="rect">
              <a:avLst/>
            </a:prstGeom>
            <a:noFill/>
          </p:spPr>
          <p:txBody>
            <a:bodyPr wrap="square" rtlCol="0">
              <a:spAutoFit/>
            </a:bodyPr>
            <a:lstStyle/>
            <a:p>
              <a:pPr>
                <a:lnSpc>
                  <a:spcPct val="130000"/>
                </a:lnSpc>
              </a:pPr>
              <a:r>
                <a:rPr lang="zh-CN" altLang="en-US" sz="2000" dirty="0">
                  <a:solidFill>
                    <a:schemeClr val="bg1"/>
                  </a:solidFill>
                  <a:latin typeface="微软雅黑" panose="020B0503020204020204" pitchFamily="34" charset="-122"/>
                  <a:ea typeface="微软雅黑" panose="020B0503020204020204" pitchFamily="34" charset="-122"/>
                </a:rPr>
                <a:t>提示：每门课程的总成绩比例都不一致，具体比例：</a:t>
              </a:r>
            </a:p>
            <a:p>
              <a:pPr marL="285750" indent="-285750">
                <a:lnSpc>
                  <a:spcPct val="130000"/>
                </a:lnSpc>
                <a:buFont typeface="Wingdings" panose="05000000000000000000" charset="0"/>
                <a:buChar char=""/>
              </a:pPr>
              <a:r>
                <a:rPr lang="en-US" altLang="zh-CN" sz="2000" dirty="0">
                  <a:solidFill>
                    <a:schemeClr val="bg1"/>
                  </a:solidFill>
                  <a:latin typeface="微软雅黑" panose="020B0503020204020204" pitchFamily="34" charset="-122"/>
                  <a:ea typeface="微软雅黑" panose="020B0503020204020204" pitchFamily="34" charset="-122"/>
                </a:rPr>
                <a:t>      Web</a:t>
              </a:r>
              <a:r>
                <a:rPr lang="zh-CN" altLang="en-US" sz="2000" dirty="0">
                  <a:solidFill>
                    <a:schemeClr val="bg1"/>
                  </a:solidFill>
                  <a:latin typeface="微软雅黑" panose="020B0503020204020204" pitchFamily="34" charset="-122"/>
                  <a:ea typeface="微软雅黑" panose="020B0503020204020204" pitchFamily="34" charset="-122"/>
                </a:rPr>
                <a:t>端可点击</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我的学堂</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成绩评定标准</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进行查看；</a:t>
              </a:r>
            </a:p>
            <a:p>
              <a:pPr marL="285750" indent="-285750">
                <a:lnSpc>
                  <a:spcPct val="130000"/>
                </a:lnSpc>
                <a:buFont typeface="Wingdings" panose="05000000000000000000" charset="0"/>
                <a:buChar char=""/>
              </a:pPr>
              <a:r>
                <a:rPr lang="en-US" altLang="zh-CN" sz="2000" dirty="0">
                  <a:solidFill>
                    <a:schemeClr val="bg1"/>
                  </a:solidFill>
                  <a:latin typeface="微软雅黑" panose="020B0503020204020204" pitchFamily="34" charset="-122"/>
                  <a:ea typeface="微软雅黑" panose="020B0503020204020204" pitchFamily="34" charset="-122"/>
                </a:rPr>
                <a:t>       App</a:t>
              </a:r>
              <a:r>
                <a:rPr lang="zh-CN" altLang="en-US" sz="2000" dirty="0">
                  <a:solidFill>
                    <a:schemeClr val="bg1"/>
                  </a:solidFill>
                  <a:latin typeface="微软雅黑" panose="020B0503020204020204" pitchFamily="34" charset="-122"/>
                  <a:ea typeface="微软雅黑" panose="020B0503020204020204" pitchFamily="34" charset="-122"/>
                </a:rPr>
                <a:t>端可点击</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成绩分析</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成绩规则</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进行查看。</a:t>
              </a:r>
            </a:p>
          </p:txBody>
        </p:sp>
        <p:pic>
          <p:nvPicPr>
            <p:cNvPr id="19" name="图片 18"/>
            <p:cNvPicPr>
              <a:picLocks noChangeAspect="1"/>
            </p:cNvPicPr>
            <p:nvPr/>
          </p:nvPicPr>
          <p:blipFill>
            <a:blip r:embed="rId2"/>
            <a:stretch>
              <a:fillRect/>
            </a:stretch>
          </p:blipFill>
          <p:spPr>
            <a:xfrm>
              <a:off x="8243411" y="4524854"/>
              <a:ext cx="3485515" cy="2047875"/>
            </a:xfrm>
            <a:prstGeom prst="rect">
              <a:avLst/>
            </a:prstGeom>
          </p:spPr>
        </p:pic>
      </p:grpSp>
      <p:sp>
        <p:nvSpPr>
          <p:cNvPr id="21" name="椭圆 20"/>
          <p:cNvSpPr/>
          <p:nvPr/>
        </p:nvSpPr>
        <p:spPr>
          <a:xfrm>
            <a:off x="6257785" y="1839317"/>
            <a:ext cx="1326796" cy="1325562"/>
          </a:xfrm>
          <a:prstGeom prst="ellipse">
            <a:avLst/>
          </a:prstGeom>
          <a:gradFill>
            <a:gsLst>
              <a:gs pos="42000">
                <a:srgbClr val="6455ED"/>
              </a:gs>
              <a:gs pos="1000">
                <a:srgbClr val="8022E2"/>
              </a:gs>
              <a:gs pos="82000">
                <a:srgbClr val="3C9FFD"/>
              </a:gs>
            </a:gsLst>
            <a:lin ang="18900000" scaled="1"/>
          </a:gradFill>
          <a:ln>
            <a:noFill/>
          </a:ln>
          <a:effectLst>
            <a:outerShdw blurRad="635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2" name="文本框 18"/>
          <p:cNvSpPr txBox="1">
            <a:spLocks noChangeArrowheads="1"/>
          </p:cNvSpPr>
          <p:nvPr/>
        </p:nvSpPr>
        <p:spPr bwMode="auto">
          <a:xfrm>
            <a:off x="6287135" y="2302549"/>
            <a:ext cx="126841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sz="2000" b="1" dirty="0">
                <a:solidFill>
                  <a:schemeClr val="bg1"/>
                </a:solidFill>
                <a:latin typeface="微软雅黑" panose="020B0503020204020204" pitchFamily="34" charset="-122"/>
                <a:ea typeface="微软雅黑" panose="020B0503020204020204" pitchFamily="34" charset="-122"/>
              </a:rPr>
              <a:t>章节测试</a:t>
            </a:r>
          </a:p>
        </p:txBody>
      </p:sp>
      <p:sp>
        <p:nvSpPr>
          <p:cNvPr id="24" name="加号 23"/>
          <p:cNvSpPr/>
          <p:nvPr/>
        </p:nvSpPr>
        <p:spPr>
          <a:xfrm>
            <a:off x="7691120" y="2375574"/>
            <a:ext cx="395605" cy="386715"/>
          </a:xfrm>
          <a:prstGeom prst="mathPlus">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7"/>
          <p:cNvSpPr txBox="1">
            <a:spLocks noChangeArrowheads="1"/>
          </p:cNvSpPr>
          <p:nvPr/>
        </p:nvSpPr>
        <p:spPr bwMode="auto">
          <a:xfrm>
            <a:off x="5854700" y="3181350"/>
            <a:ext cx="2291080" cy="41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30000"/>
              </a:lnSpc>
              <a:spcBef>
                <a:spcPct val="0"/>
              </a:spcBef>
              <a:buFontTx/>
              <a:buNone/>
            </a:pPr>
            <a:r>
              <a:rPr lang="zh-CN" altLang="en-US" sz="1600" dirty="0">
                <a:solidFill>
                  <a:schemeClr val="tx1"/>
                </a:solidFill>
                <a:latin typeface="微软雅黑" panose="020B0503020204020204" pitchFamily="34" charset="-122"/>
                <a:ea typeface="微软雅黑" panose="020B0503020204020204" pitchFamily="34" charset="-122"/>
              </a:rPr>
              <a:t>每个章节的章节测试。</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126" y="2261272"/>
            <a:ext cx="10699749" cy="5490026"/>
          </a:xfrm>
          <a:prstGeom prst="rect">
            <a:avLst/>
          </a:prstGeom>
        </p:spPr>
      </p:pic>
      <p:sp>
        <p:nvSpPr>
          <p:cNvPr id="2" name="文本框 1"/>
          <p:cNvSpPr txBox="1"/>
          <p:nvPr/>
        </p:nvSpPr>
        <p:spPr>
          <a:xfrm>
            <a:off x="4237524" y="650995"/>
            <a:ext cx="371695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学习分析（</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sp>
        <p:nvSpPr>
          <p:cNvPr id="3" name="等腰三角形 2"/>
          <p:cNvSpPr/>
          <p:nvPr/>
        </p:nvSpPr>
        <p:spPr>
          <a:xfrm rot="10800000">
            <a:off x="5879440" y="0"/>
            <a:ext cx="433121" cy="373380"/>
          </a:xfrm>
          <a:prstGeom prst="triangl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stretch>
            <a:fillRect/>
          </a:stretch>
        </p:blipFill>
        <p:spPr>
          <a:xfrm>
            <a:off x="1548832" y="2738646"/>
            <a:ext cx="9094336" cy="4756366"/>
          </a:xfrm>
          <a:prstGeom prst="rect">
            <a:avLst/>
          </a:prstGeom>
          <a:solidFill>
            <a:srgbClr val="FFFFFF">
              <a:shade val="85000"/>
            </a:srgbClr>
          </a:solidFill>
          <a:ln w="15875" cap="sq">
            <a:noFill/>
            <a:miter lim="800000"/>
            <a:headEnd/>
            <a:tailEnd/>
          </a:ln>
          <a:effectLst/>
        </p:spPr>
      </p:pic>
      <p:sp>
        <p:nvSpPr>
          <p:cNvPr id="5" name="内容占位符 5"/>
          <p:cNvSpPr txBox="1"/>
          <p:nvPr/>
        </p:nvSpPr>
        <p:spPr>
          <a:xfrm>
            <a:off x="962535" y="1398882"/>
            <a:ext cx="10266929" cy="33216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2200" dirty="0">
                <a:latin typeface="微软雅黑" panose="020B0503020204020204" pitchFamily="34" charset="-122"/>
                <a:ea typeface="微软雅黑" panose="020B0503020204020204" pitchFamily="34" charset="-122"/>
              </a:rPr>
              <a:t>点击</a:t>
            </a:r>
            <a:r>
              <a:rPr lang="en-US" altLang="zh-CN" sz="2200" dirty="0">
                <a:latin typeface="微软雅黑" panose="020B0503020204020204" pitchFamily="34" charset="-122"/>
                <a:ea typeface="微软雅黑" panose="020B0503020204020204" pitchFamily="34" charset="-122"/>
              </a:rPr>
              <a:t>“</a:t>
            </a:r>
            <a:r>
              <a:rPr lang="zh-CN" altLang="en-US" sz="2200" dirty="0">
                <a:solidFill>
                  <a:srgbClr val="FF0000"/>
                </a:solidFill>
                <a:latin typeface="微软雅黑" panose="020B0503020204020204" pitchFamily="34" charset="-122"/>
                <a:ea typeface="微软雅黑" panose="020B0503020204020204" pitchFamily="34" charset="-122"/>
              </a:rPr>
              <a:t>学习分析</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可查阅自己的具体的学习情况，包括排名，成绩规则，目前成绩等信息。</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手动输入 8"/>
          <p:cNvSpPr/>
          <p:nvPr/>
        </p:nvSpPr>
        <p:spPr>
          <a:xfrm>
            <a:off x="0" y="4368800"/>
            <a:ext cx="12192000" cy="2489200"/>
          </a:xfrm>
          <a:prstGeom prst="flowChartManualInpu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326424" y="650995"/>
            <a:ext cx="353915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成绩分析（</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sp>
        <p:nvSpPr>
          <p:cNvPr id="3" name="等腰三角形 2"/>
          <p:cNvSpPr/>
          <p:nvPr/>
        </p:nvSpPr>
        <p:spPr>
          <a:xfrm rot="10800000">
            <a:off x="5879440" y="0"/>
            <a:ext cx="433121" cy="373380"/>
          </a:xfrm>
          <a:prstGeom prst="triangle">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srcRect t="18744"/>
          <a:stretch>
            <a:fillRect/>
          </a:stretch>
        </p:blipFill>
        <p:spPr>
          <a:xfrm>
            <a:off x="5117148" y="1930400"/>
            <a:ext cx="2895600" cy="424542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rotWithShape="1">
          <a:blip r:embed="rId3"/>
          <a:srcRect b="21304"/>
          <a:stretch>
            <a:fillRect/>
          </a:stretch>
        </p:blipFill>
        <p:spPr>
          <a:xfrm>
            <a:off x="8672269" y="1930400"/>
            <a:ext cx="2995295" cy="42454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内容占位符 5"/>
          <p:cNvSpPr txBox="1"/>
          <p:nvPr/>
        </p:nvSpPr>
        <p:spPr>
          <a:xfrm>
            <a:off x="524436" y="1904997"/>
            <a:ext cx="3933190" cy="33216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2400" dirty="0">
                <a:latin typeface="微软雅黑" panose="020B0503020204020204" pitchFamily="34" charset="-122"/>
                <a:ea typeface="微软雅黑" panose="020B0503020204020204" pitchFamily="34" charset="-122"/>
              </a:rPr>
              <a:t>点击</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成绩分析</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可查阅自己的具体的学习情况，包括成绩规则，目前成绩等信息。</a:t>
            </a:r>
          </a:p>
        </p:txBody>
      </p:sp>
      <p:sp>
        <p:nvSpPr>
          <p:cNvPr id="10" name="文本框 9"/>
          <p:cNvSpPr txBox="1"/>
          <p:nvPr/>
        </p:nvSpPr>
        <p:spPr>
          <a:xfrm>
            <a:off x="591412" y="5457565"/>
            <a:ext cx="3906388"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学分课，请务必重视</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3" name="文本框 6"/>
          <p:cNvSpPr txBox="1">
            <a:spLocks noChangeArrowheads="1"/>
          </p:cNvSpPr>
          <p:nvPr/>
        </p:nvSpPr>
        <p:spPr bwMode="auto">
          <a:xfrm>
            <a:off x="958261" y="1174536"/>
            <a:ext cx="3996607"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en-US" altLang="zh-CN" sz="28700" dirty="0">
                <a:solidFill>
                  <a:schemeClr val="bg1"/>
                </a:solidFill>
                <a:effectLst>
                  <a:outerShdw blurRad="63500" sx="107000" sy="107000" algn="ctr" rotWithShape="0">
                    <a:prstClr val="black">
                      <a:alpha val="24000"/>
                    </a:prstClr>
                  </a:outerShdw>
                </a:effectLst>
                <a:latin typeface="Impact" panose="020B0806030902050204" pitchFamily="34" charset="0"/>
                <a:ea typeface="宋体" panose="02010600030101010101" pitchFamily="2" charset="-122"/>
              </a:rPr>
              <a:t>04</a:t>
            </a:r>
            <a:endParaRPr lang="zh-CN" altLang="en-US" sz="28700" dirty="0">
              <a:solidFill>
                <a:schemeClr val="bg1"/>
              </a:solidFill>
              <a:effectLst>
                <a:outerShdw blurRad="63500" sx="107000" sy="107000" algn="ctr" rotWithShape="0">
                  <a:prstClr val="black">
                    <a:alpha val="24000"/>
                  </a:prstClr>
                </a:outerShdw>
              </a:effectLst>
              <a:latin typeface="Impact" panose="020B0806030902050204" pitchFamily="34" charset="0"/>
              <a:ea typeface="宋体" panose="02010600030101010101" pitchFamily="2" charset="-122"/>
            </a:endParaRPr>
          </a:p>
        </p:txBody>
      </p:sp>
      <p:sp>
        <p:nvSpPr>
          <p:cNvPr id="12" name="等腰三角形 11"/>
          <p:cNvSpPr/>
          <p:nvPr/>
        </p:nvSpPr>
        <p:spPr>
          <a:xfrm rot="10800000" flipH="1">
            <a:off x="0" y="0"/>
            <a:ext cx="12192000" cy="68580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2"/>
          <p:cNvSpPr txBox="1"/>
          <p:nvPr/>
        </p:nvSpPr>
        <p:spPr>
          <a:xfrm>
            <a:off x="5188832" y="1631950"/>
            <a:ext cx="6826250"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时</a:t>
            </a:r>
            <a:endPar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a:p>
            <a:pPr>
              <a:lnSpc>
                <a:spcPct val="100000"/>
              </a:lnSpc>
              <a:defRPr/>
            </a:pPr>
            <a:r>
              <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   </a:t>
            </a:r>
            <a:endPar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p:txBody>
      </p:sp>
      <p:sp>
        <p:nvSpPr>
          <p:cNvPr id="15" name="标题 2"/>
          <p:cNvSpPr txBox="1"/>
          <p:nvPr/>
        </p:nvSpPr>
        <p:spPr>
          <a:xfrm>
            <a:off x="8011958" y="3374906"/>
            <a:ext cx="2681288"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说</a:t>
            </a:r>
            <a:endPar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a:p>
            <a:pPr>
              <a:lnSpc>
                <a:spcPct val="100000"/>
              </a:lnSpc>
              <a:defRPr/>
            </a:pPr>
            <a:r>
              <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         </a:t>
            </a:r>
            <a:endPar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p:txBody>
      </p:sp>
      <p:sp>
        <p:nvSpPr>
          <p:cNvPr id="16" name="标题 2"/>
          <p:cNvSpPr txBox="1"/>
          <p:nvPr/>
        </p:nvSpPr>
        <p:spPr>
          <a:xfrm>
            <a:off x="5776632" y="1385768"/>
            <a:ext cx="6826250"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endPar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a:p>
            <a:pPr>
              <a:lnSpc>
                <a:spcPct val="100000"/>
              </a:lnSpc>
              <a:defRPr/>
            </a:pPr>
            <a:r>
              <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   </a:t>
            </a:r>
            <a:r>
              <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间</a:t>
            </a:r>
            <a:endPar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a:p>
            <a:pPr>
              <a:lnSpc>
                <a:spcPct val="100000"/>
              </a:lnSpc>
              <a:defRPr/>
            </a:pPr>
            <a:r>
              <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   </a:t>
            </a:r>
          </a:p>
          <a:p>
            <a:pPr>
              <a:lnSpc>
                <a:spcPct val="100000"/>
              </a:lnSpc>
              <a:defRPr/>
            </a:pPr>
            <a:r>
              <a:rPr lang="en-US" altLang="zh-CN"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         </a:t>
            </a:r>
            <a:endPar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endParaRPr>
          </a:p>
        </p:txBody>
      </p:sp>
      <p:sp>
        <p:nvSpPr>
          <p:cNvPr id="17" name="标题 2"/>
          <p:cNvSpPr txBox="1"/>
          <p:nvPr/>
        </p:nvSpPr>
        <p:spPr>
          <a:xfrm>
            <a:off x="9352602" y="4237311"/>
            <a:ext cx="6826250"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en-US" sz="7200" b="1"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明</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666750"/>
            <a:ext cx="12192000" cy="3967163"/>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0" y="3300413"/>
            <a:ext cx="12192000" cy="0"/>
          </a:xfrm>
          <a:prstGeom prst="line">
            <a:avLst/>
          </a:prstGeom>
          <a:ln w="63500">
            <a:solidFill>
              <a:srgbClr val="7633E6"/>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189164" y="2951957"/>
            <a:ext cx="696912" cy="696912"/>
            <a:chOff x="2189164" y="2951957"/>
            <a:chExt cx="696912" cy="696912"/>
          </a:xfrm>
        </p:grpSpPr>
        <p:sp>
          <p:nvSpPr>
            <p:cNvPr id="2" name="椭圆 1"/>
            <p:cNvSpPr/>
            <p:nvPr/>
          </p:nvSpPr>
          <p:spPr>
            <a:xfrm>
              <a:off x="2189164" y="2951957"/>
              <a:ext cx="696912" cy="696912"/>
            </a:xfrm>
            <a:prstGeom prst="ellipse">
              <a:avLst/>
            </a:prstGeom>
            <a:gradFill>
              <a:gsLst>
                <a:gs pos="42000">
                  <a:srgbClr val="6455ED"/>
                </a:gs>
                <a:gs pos="1000">
                  <a:srgbClr val="8022E2"/>
                </a:gs>
                <a:gs pos="82000">
                  <a:srgbClr val="3C9FFD"/>
                </a:gs>
              </a:gsLst>
              <a:lin ang="18900000" scaled="1"/>
            </a:gra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255839" y="3018633"/>
              <a:ext cx="563562" cy="563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745956" y="2951957"/>
            <a:ext cx="696912" cy="696912"/>
            <a:chOff x="5475288" y="2951957"/>
            <a:chExt cx="696912" cy="696912"/>
          </a:xfrm>
        </p:grpSpPr>
        <p:sp>
          <p:nvSpPr>
            <p:cNvPr id="3" name="椭圆 2"/>
            <p:cNvSpPr/>
            <p:nvPr/>
          </p:nvSpPr>
          <p:spPr>
            <a:xfrm>
              <a:off x="5475288" y="2951957"/>
              <a:ext cx="696912" cy="696912"/>
            </a:xfrm>
            <a:prstGeom prst="ellipse">
              <a:avLst/>
            </a:prstGeom>
            <a:gradFill>
              <a:gsLst>
                <a:gs pos="42000">
                  <a:srgbClr val="6455ED"/>
                </a:gs>
                <a:gs pos="1000">
                  <a:srgbClr val="8022E2"/>
                </a:gs>
                <a:gs pos="82000">
                  <a:srgbClr val="3C9FFD"/>
                </a:gs>
              </a:gsLst>
              <a:lin ang="18900000" scaled="1"/>
            </a:gra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541963" y="3018633"/>
              <a:ext cx="563562" cy="563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9311378" y="2951957"/>
            <a:ext cx="696912" cy="696912"/>
            <a:chOff x="8761413" y="2951957"/>
            <a:chExt cx="696912" cy="696912"/>
          </a:xfrm>
        </p:grpSpPr>
        <p:sp>
          <p:nvSpPr>
            <p:cNvPr id="4" name="椭圆 3"/>
            <p:cNvSpPr/>
            <p:nvPr/>
          </p:nvSpPr>
          <p:spPr>
            <a:xfrm>
              <a:off x="8761413" y="2951957"/>
              <a:ext cx="696912" cy="696912"/>
            </a:xfrm>
            <a:prstGeom prst="ellipse">
              <a:avLst/>
            </a:prstGeom>
            <a:gradFill>
              <a:gsLst>
                <a:gs pos="42000">
                  <a:srgbClr val="6455ED"/>
                </a:gs>
                <a:gs pos="1000">
                  <a:srgbClr val="8022E2"/>
                </a:gs>
                <a:gs pos="82000">
                  <a:srgbClr val="3C9FFD"/>
                </a:gs>
              </a:gsLst>
              <a:lin ang="18900000" scaled="1"/>
            </a:gra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828088" y="3018633"/>
              <a:ext cx="563562" cy="563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1505336" y="3766492"/>
            <a:ext cx="2359132" cy="523220"/>
          </a:xfrm>
          <a:prstGeom prst="rect">
            <a:avLst/>
          </a:prstGeom>
          <a:noFill/>
        </p:spPr>
        <p:txBody>
          <a:bodyPr wrap="square">
            <a:spAutoFit/>
          </a:bodyPr>
          <a:lstStyle/>
          <a:p>
            <a:pPr eaLnBrk="1" fontAlgn="auto" hangingPunct="1">
              <a:spcBef>
                <a:spcPts val="0"/>
              </a:spcBef>
              <a:spcAft>
                <a:spcPts val="0"/>
              </a:spcAft>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在线学习时间</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742364" y="3766492"/>
            <a:ext cx="3093537" cy="523220"/>
          </a:xfrm>
          <a:prstGeom prst="rect">
            <a:avLst/>
          </a:prstGeom>
          <a:noFill/>
        </p:spPr>
        <p:txBody>
          <a:bodyPr wrap="square">
            <a:spAutoFit/>
          </a:bodyPr>
          <a:lstStyle/>
          <a:p>
            <a:pPr eaLnBrk="1" fontAlgn="auto" hangingPunct="1">
              <a:spcBef>
                <a:spcPts val="0"/>
              </a:spcBef>
              <a:spcAft>
                <a:spcPts val="0"/>
              </a:spcAft>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在线期末考试时间</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523605" y="3766185"/>
            <a:ext cx="3239135" cy="521970"/>
          </a:xfrm>
          <a:prstGeom prst="rect">
            <a:avLst/>
          </a:prstGeom>
          <a:noFill/>
        </p:spPr>
        <p:txBody>
          <a:bodyPr wrap="square">
            <a:spAutoFit/>
          </a:bodyPr>
          <a:lstStyle/>
          <a:p>
            <a:pPr eaLnBrk="1" fontAlgn="auto" hangingPunct="1">
              <a:spcBef>
                <a:spcPts val="0"/>
              </a:spcBef>
              <a:spcAft>
                <a:spcPts val="0"/>
              </a:spcAft>
              <a:defRPr/>
            </a:pP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成绩发布时间</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771525" y="4452044"/>
            <a:ext cx="3532188" cy="1014730"/>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C00000"/>
                </a:solidFill>
                <a:latin typeface="微软雅黑" panose="020B0503020204020204" pitchFamily="34" charset="-122"/>
                <a:ea typeface="微软雅黑" panose="020B0503020204020204" pitchFamily="34" charset="-122"/>
                <a:sym typeface="+mn-ea"/>
              </a:rPr>
              <a:t>2020</a:t>
            </a:r>
            <a:r>
              <a:rPr lang="zh-CN" altLang="en-US" sz="2000" b="1" dirty="0">
                <a:solidFill>
                  <a:srgbClr val="C00000"/>
                </a:solidFill>
                <a:latin typeface="微软雅黑" panose="020B0503020204020204" pitchFamily="34" charset="-122"/>
                <a:ea typeface="微软雅黑" panose="020B0503020204020204" pitchFamily="34" charset="-122"/>
                <a:sym typeface="+mn-ea"/>
              </a:rPr>
              <a:t>年</a:t>
            </a:r>
            <a:r>
              <a:rPr lang="en-US" altLang="zh-CN" sz="2000" b="1" dirty="0">
                <a:solidFill>
                  <a:srgbClr val="C00000"/>
                </a:solidFill>
                <a:latin typeface="微软雅黑" panose="020B0503020204020204" pitchFamily="34" charset="-122"/>
                <a:ea typeface="微软雅黑" panose="020B0503020204020204" pitchFamily="34" charset="-122"/>
                <a:sym typeface="+mn-ea"/>
              </a:rPr>
              <a:t>10</a:t>
            </a:r>
            <a:r>
              <a:rPr lang="zh-CN" altLang="en-US" sz="2000" b="1" dirty="0">
                <a:solidFill>
                  <a:srgbClr val="C00000"/>
                </a:solidFill>
                <a:latin typeface="微软雅黑" panose="020B0503020204020204" pitchFamily="34" charset="-122"/>
                <a:ea typeface="微软雅黑" panose="020B0503020204020204" pitchFamily="34" charset="-122"/>
                <a:sym typeface="+mn-ea"/>
              </a:rPr>
              <a:t>月</a:t>
            </a:r>
            <a:r>
              <a:rPr lang="en-US" altLang="zh-CN" sz="2000" b="1" smtClean="0">
                <a:solidFill>
                  <a:srgbClr val="C00000"/>
                </a:solidFill>
                <a:latin typeface="微软雅黑" panose="020B0503020204020204" pitchFamily="34" charset="-122"/>
                <a:ea typeface="微软雅黑" panose="020B0503020204020204" pitchFamily="34" charset="-122"/>
                <a:sym typeface="+mn-ea"/>
              </a:rPr>
              <a:t>12</a:t>
            </a:r>
            <a:r>
              <a:rPr lang="zh-CN" altLang="en-US" sz="2000" b="1" smtClean="0">
                <a:solidFill>
                  <a:srgbClr val="C00000"/>
                </a:solidFill>
                <a:latin typeface="微软雅黑" panose="020B0503020204020204" pitchFamily="34" charset="-122"/>
                <a:ea typeface="微软雅黑" panose="020B0503020204020204" pitchFamily="34" charset="-122"/>
                <a:sym typeface="+mn-ea"/>
              </a:rPr>
              <a:t>日</a:t>
            </a:r>
            <a:r>
              <a:rPr lang="en-US" altLang="zh-CN" sz="2000" b="1" dirty="0">
                <a:solidFill>
                  <a:srgbClr val="C00000"/>
                </a:solidFill>
                <a:latin typeface="微软雅黑" panose="020B0503020204020204" pitchFamily="34" charset="-122"/>
                <a:ea typeface="微软雅黑" panose="020B0503020204020204" pitchFamily="34" charset="-122"/>
                <a:sym typeface="+mn-ea"/>
              </a:rPr>
              <a:t>00:00:00</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b="1" dirty="0">
                <a:solidFill>
                  <a:srgbClr val="C00000"/>
                </a:solidFill>
                <a:latin typeface="微软雅黑" panose="020B0503020204020204" pitchFamily="34" charset="-122"/>
                <a:ea typeface="微软雅黑" panose="020B0503020204020204" pitchFamily="34" charset="-122"/>
                <a:sym typeface="+mn-ea"/>
              </a:rPr>
              <a:t>-</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en-US" altLang="zh-CN" sz="2000" b="1" dirty="0">
                <a:solidFill>
                  <a:srgbClr val="C00000"/>
                </a:solidFill>
                <a:latin typeface="微软雅黑" panose="020B0503020204020204" pitchFamily="34" charset="-122"/>
                <a:ea typeface="微软雅黑" panose="020B0503020204020204" pitchFamily="34" charset="-122"/>
                <a:sym typeface="+mn-ea"/>
              </a:rPr>
              <a:t>2020</a:t>
            </a:r>
            <a:r>
              <a:rPr lang="zh-CN" altLang="en-US" sz="2000" b="1" dirty="0">
                <a:solidFill>
                  <a:srgbClr val="C00000"/>
                </a:solidFill>
                <a:latin typeface="微软雅黑" panose="020B0503020204020204" pitchFamily="34" charset="-122"/>
                <a:ea typeface="微软雅黑" panose="020B0503020204020204" pitchFamily="34" charset="-122"/>
                <a:sym typeface="+mn-ea"/>
              </a:rPr>
              <a:t>年</a:t>
            </a:r>
            <a:r>
              <a:rPr lang="en-US" altLang="zh-CN" sz="2000" b="1" dirty="0">
                <a:solidFill>
                  <a:srgbClr val="C00000"/>
                </a:solidFill>
                <a:latin typeface="微软雅黑" panose="020B0503020204020204" pitchFamily="34" charset="-122"/>
                <a:ea typeface="微软雅黑" panose="020B0503020204020204" pitchFamily="34" charset="-122"/>
                <a:sym typeface="+mn-ea"/>
              </a:rPr>
              <a:t>12</a:t>
            </a:r>
            <a:r>
              <a:rPr lang="zh-CN" altLang="en-US" sz="2000" b="1" dirty="0">
                <a:solidFill>
                  <a:srgbClr val="C00000"/>
                </a:solidFill>
                <a:latin typeface="微软雅黑" panose="020B0503020204020204" pitchFamily="34" charset="-122"/>
                <a:ea typeface="微软雅黑" panose="020B0503020204020204" pitchFamily="34" charset="-122"/>
                <a:sym typeface="+mn-ea"/>
              </a:rPr>
              <a:t>月</a:t>
            </a:r>
            <a:r>
              <a:rPr lang="en-US" altLang="zh-CN" sz="2000" b="1" dirty="0">
                <a:solidFill>
                  <a:srgbClr val="C00000"/>
                </a:solidFill>
                <a:latin typeface="微软雅黑" panose="020B0503020204020204" pitchFamily="34" charset="-122"/>
                <a:ea typeface="微软雅黑" panose="020B0503020204020204" pitchFamily="34" charset="-122"/>
                <a:sym typeface="+mn-ea"/>
              </a:rPr>
              <a:t>16</a:t>
            </a:r>
            <a:r>
              <a:rPr lang="zh-CN" altLang="en-US" sz="2000" b="1" dirty="0">
                <a:solidFill>
                  <a:srgbClr val="C00000"/>
                </a:solidFill>
                <a:latin typeface="微软雅黑" panose="020B0503020204020204" pitchFamily="34" charset="-122"/>
                <a:ea typeface="微软雅黑" panose="020B0503020204020204" pitchFamily="34" charset="-122"/>
                <a:sym typeface="+mn-ea"/>
              </a:rPr>
              <a:t>日</a:t>
            </a:r>
            <a:r>
              <a:rPr lang="en-US" altLang="zh-CN" sz="2000" b="1" dirty="0">
                <a:solidFill>
                  <a:srgbClr val="C00000"/>
                </a:solidFill>
                <a:latin typeface="微软雅黑" panose="020B0503020204020204" pitchFamily="34" charset="-122"/>
                <a:ea typeface="微软雅黑" panose="020B0503020204020204" pitchFamily="34" charset="-122"/>
                <a:sym typeface="+mn-ea"/>
              </a:rPr>
              <a:t>23:59:59</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508274" y="4706044"/>
            <a:ext cx="3533775" cy="398780"/>
          </a:xfrm>
          <a:prstGeom prst="rect">
            <a:avLst/>
          </a:prstGeom>
          <a:noFill/>
        </p:spPr>
        <p:txBody>
          <a:bodyPr>
            <a:spAutoFit/>
          </a:bodyPr>
          <a:lstStyle/>
          <a:p>
            <a:pPr algn="ctr" eaLnBrk="1" fontAlgn="auto" hangingPunct="1">
              <a:spcBef>
                <a:spcPts val="0"/>
              </a:spcBef>
              <a:spcAft>
                <a:spcPts val="0"/>
              </a:spcAft>
              <a:defRPr/>
            </a:pPr>
            <a:r>
              <a:rPr lang="zh-CN" sz="2000" b="1" dirty="0">
                <a:solidFill>
                  <a:srgbClr val="C00000"/>
                </a:solidFill>
                <a:latin typeface="微软雅黑" panose="020B0503020204020204" pitchFamily="34" charset="-122"/>
                <a:ea typeface="微软雅黑" panose="020B0503020204020204" pitchFamily="34" charset="-122"/>
                <a:sym typeface="+mn-ea"/>
              </a:rPr>
              <a:t>无</a:t>
            </a:r>
            <a:endParaRPr lang="zh-CN" sz="2000" b="1" dirty="0">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030582" y="4758114"/>
            <a:ext cx="3533775" cy="398780"/>
          </a:xfrm>
          <a:prstGeom prst="rect">
            <a:avLst/>
          </a:prstGeom>
          <a:noFill/>
        </p:spPr>
        <p:txBody>
          <a:bodyPr>
            <a:spAutoFit/>
          </a:bodyPr>
          <a:lstStyle/>
          <a:p>
            <a:pPr algn="ctr" eaLnBrk="1" fontAlgn="auto" hangingPunct="1">
              <a:spcBef>
                <a:spcPts val="0"/>
              </a:spcBef>
              <a:spcAft>
                <a:spcPts val="0"/>
              </a:spcAft>
              <a:defRPr/>
            </a:pPr>
            <a:r>
              <a:rPr lang="en-US" sz="2000" b="1" dirty="0">
                <a:solidFill>
                  <a:srgbClr val="C00000"/>
                </a:solidFill>
                <a:latin typeface="微软雅黑" panose="020B0503020204020204" pitchFamily="34" charset="-122"/>
                <a:ea typeface="微软雅黑" panose="020B0503020204020204" pitchFamily="34" charset="-122"/>
                <a:sym typeface="+mn-ea"/>
              </a:rPr>
              <a:t>2020</a:t>
            </a:r>
            <a:r>
              <a:rPr lang="zh-CN" altLang="en-US" sz="2000" b="1" dirty="0">
                <a:solidFill>
                  <a:srgbClr val="C00000"/>
                </a:solidFill>
                <a:latin typeface="微软雅黑" panose="020B0503020204020204" pitchFamily="34" charset="-122"/>
                <a:ea typeface="微软雅黑" panose="020B0503020204020204" pitchFamily="34" charset="-122"/>
                <a:sym typeface="+mn-ea"/>
              </a:rPr>
              <a:t>年</a:t>
            </a:r>
            <a:r>
              <a:rPr lang="en-US" altLang="zh-CN" sz="2000" b="1" dirty="0">
                <a:solidFill>
                  <a:srgbClr val="C00000"/>
                </a:solidFill>
                <a:latin typeface="微软雅黑" panose="020B0503020204020204" pitchFamily="34" charset="-122"/>
                <a:ea typeface="微软雅黑" panose="020B0503020204020204" pitchFamily="34" charset="-122"/>
                <a:sym typeface="+mn-ea"/>
              </a:rPr>
              <a:t>12</a:t>
            </a:r>
            <a:r>
              <a:rPr lang="zh-CN" altLang="en-US" sz="2000" b="1" dirty="0">
                <a:solidFill>
                  <a:srgbClr val="C00000"/>
                </a:solidFill>
                <a:latin typeface="微软雅黑" panose="020B0503020204020204" pitchFamily="34" charset="-122"/>
                <a:ea typeface="微软雅黑" panose="020B0503020204020204" pitchFamily="34" charset="-122"/>
                <a:sym typeface="+mn-ea"/>
              </a:rPr>
              <a:t>月</a:t>
            </a:r>
            <a:r>
              <a:rPr lang="en-US" altLang="zh-CN" sz="2000" b="1" dirty="0">
                <a:solidFill>
                  <a:srgbClr val="C00000"/>
                </a:solidFill>
                <a:latin typeface="微软雅黑" panose="020B0503020204020204" pitchFamily="34" charset="-122"/>
                <a:ea typeface="微软雅黑" panose="020B0503020204020204" pitchFamily="34" charset="-122"/>
                <a:sym typeface="+mn-ea"/>
              </a:rPr>
              <a:t>20</a:t>
            </a:r>
            <a:r>
              <a:rPr lang="zh-CN" altLang="en-US" sz="2000" b="1" dirty="0">
                <a:solidFill>
                  <a:srgbClr val="C00000"/>
                </a:solidFill>
                <a:latin typeface="微软雅黑" panose="020B0503020204020204" pitchFamily="34" charset="-122"/>
                <a:ea typeface="微软雅黑" panose="020B0503020204020204" pitchFamily="34" charset="-122"/>
                <a:sym typeface="+mn-ea"/>
              </a:rPr>
              <a:t>日</a:t>
            </a:r>
            <a:r>
              <a:rPr lang="en-US" altLang="zh-CN" sz="2000" b="1" dirty="0">
                <a:solidFill>
                  <a:srgbClr val="C00000"/>
                </a:solidFill>
                <a:latin typeface="微软雅黑" panose="020B0503020204020204" pitchFamily="34" charset="-122"/>
                <a:ea typeface="微软雅黑" panose="020B0503020204020204" pitchFamily="34" charset="-122"/>
                <a:sym typeface="+mn-ea"/>
              </a:rPr>
              <a:t>00:00:00</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876800" y="162405"/>
            <a:ext cx="2438400" cy="707886"/>
          </a:xfrm>
          <a:prstGeom prst="rect">
            <a:avLst/>
          </a:prstGeom>
          <a:noFill/>
        </p:spPr>
        <p:txBody>
          <a:bodyPr wrap="square"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时间说明</a:t>
            </a:r>
          </a:p>
        </p:txBody>
      </p:sp>
      <p:cxnSp>
        <p:nvCxnSpPr>
          <p:cNvPr id="28" name="直接连接符 27"/>
          <p:cNvCxnSpPr/>
          <p:nvPr/>
        </p:nvCxnSpPr>
        <p:spPr>
          <a:xfrm>
            <a:off x="7703820" y="511819"/>
            <a:ext cx="1798320" cy="0"/>
          </a:xfrm>
          <a:prstGeom prst="line">
            <a:avLst/>
          </a:prstGeom>
          <a:ln w="38100">
            <a:gradFill flip="none" rotWithShape="1">
              <a:gsLst>
                <a:gs pos="0">
                  <a:schemeClr val="bg1"/>
                </a:gs>
                <a:gs pos="100000">
                  <a:schemeClr val="bg1">
                    <a:alpha val="8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316481" y="511819"/>
            <a:ext cx="1798320" cy="0"/>
          </a:xfrm>
          <a:prstGeom prst="line">
            <a:avLst/>
          </a:prstGeom>
          <a:ln w="38100">
            <a:gradFill flip="none" rotWithShape="1">
              <a:gsLst>
                <a:gs pos="0">
                  <a:schemeClr val="bg1"/>
                </a:gs>
                <a:gs pos="100000">
                  <a:schemeClr val="bg1">
                    <a:alpha val="8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002155" y="1316990"/>
            <a:ext cx="7939405" cy="891540"/>
          </a:xfrm>
          <a:prstGeom prst="rect">
            <a:avLst/>
          </a:prstGeom>
          <a:noFill/>
        </p:spPr>
        <p:txBody>
          <a:bodyPr wrap="square" rtlCol="0">
            <a:spAutoFit/>
          </a:bodyPr>
          <a:lstStyle/>
          <a:p>
            <a:pPr>
              <a:lnSpc>
                <a:spcPct val="130000"/>
              </a:lnSpc>
            </a:pPr>
            <a:r>
              <a:rPr lang="zh-CN" sz="2000" b="1" dirty="0">
                <a:solidFill>
                  <a:schemeClr val="bg1"/>
                </a:solidFill>
                <a:latin typeface="微软雅黑" panose="020B0503020204020204" pitchFamily="34" charset="-122"/>
                <a:ea typeface="微软雅黑" panose="020B0503020204020204" pitchFamily="34" charset="-122"/>
              </a:rPr>
              <a:t>请同学们在</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en-US"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16</a:t>
            </a:r>
            <a:r>
              <a:rPr lang="zh-CN" altLang="en-US" sz="2000" b="1" dirty="0">
                <a:solidFill>
                  <a:schemeClr val="bg1"/>
                </a:solidFill>
                <a:latin typeface="微软雅黑" panose="020B0503020204020204" pitchFamily="34" charset="-122"/>
                <a:ea typeface="微软雅黑" panose="020B0503020204020204" pitchFamily="34" charset="-122"/>
              </a:rPr>
              <a:t>日前完成在线学习和章节测试，观看完成见面课，否则进入考试期，将无法获得在线课程学习成绩，无法获得学分。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pic>
        <p:nvPicPr>
          <p:cNvPr id="4" name="PA_图片 9" descr="教育的力量白底"/>
          <p:cNvPicPr>
            <a:picLocks noChangeAspect="1"/>
          </p:cNvPicPr>
          <p:nvPr>
            <p:custDataLst>
              <p:tags r:id="rId1"/>
            </p:custDataLst>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3530600" y="2777621"/>
            <a:ext cx="5130800" cy="13027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6" name="矩形 5"/>
          <p:cNvSpPr/>
          <p:nvPr/>
        </p:nvSpPr>
        <p:spPr>
          <a:xfrm>
            <a:off x="504825" y="286227"/>
            <a:ext cx="11182350" cy="6285547"/>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老师熊"/>
          <p:cNvPicPr>
            <a:picLocks noChangeAspect="1"/>
          </p:cNvPicPr>
          <p:nvPr/>
        </p:nvPicPr>
        <p:blipFill>
          <a:blip r:embed="rId2" cstate="print"/>
          <a:stretch>
            <a:fillRect/>
          </a:stretch>
        </p:blipFill>
        <p:spPr>
          <a:xfrm flipH="1">
            <a:off x="299818" y="2372259"/>
            <a:ext cx="3509022" cy="4059698"/>
          </a:xfrm>
          <a:prstGeom prst="rect">
            <a:avLst/>
          </a:prstGeom>
        </p:spPr>
      </p:pic>
      <p:sp>
        <p:nvSpPr>
          <p:cNvPr id="13" name="文本框 6"/>
          <p:cNvSpPr txBox="1">
            <a:spLocks noChangeArrowheads="1"/>
          </p:cNvSpPr>
          <p:nvPr/>
        </p:nvSpPr>
        <p:spPr bwMode="auto">
          <a:xfrm>
            <a:off x="3662998" y="436933"/>
            <a:ext cx="8210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l" eaLnBrk="1" hangingPunct="1">
              <a:lnSpc>
                <a:spcPct val="100000"/>
              </a:lnSpc>
              <a:spcBef>
                <a:spcPct val="0"/>
              </a:spcBef>
              <a:buFontTx/>
              <a:buNone/>
            </a:pPr>
            <a:r>
              <a:rPr lang="en-US" altLang="zh-CN" sz="5400" dirty="0">
                <a:gradFill>
                  <a:gsLst>
                    <a:gs pos="42000">
                      <a:srgbClr val="6455ED"/>
                    </a:gs>
                    <a:gs pos="1000">
                      <a:srgbClr val="8022E2"/>
                    </a:gs>
                    <a:gs pos="82000">
                      <a:srgbClr val="3C9FFD"/>
                    </a:gs>
                  </a:gsLst>
                  <a:lin ang="18900000" scaled="1"/>
                </a:gradFill>
                <a:effectLst>
                  <a:outerShdw blurRad="63500" sx="101000" sy="101000" algn="ctr" rotWithShape="0">
                    <a:prstClr val="black">
                      <a:alpha val="40000"/>
                    </a:prstClr>
                  </a:outerShdw>
                </a:effectLst>
                <a:latin typeface="Impact" panose="020B0806030902050204" pitchFamily="34" charset="0"/>
                <a:ea typeface="宋体" panose="02010600030101010101" pitchFamily="2" charset="-122"/>
                <a:sym typeface="+mn-ea"/>
              </a:rPr>
              <a:t>01</a:t>
            </a:r>
            <a:endParaRPr lang="zh-CN" altLang="en-US" sz="5400" dirty="0">
              <a:gradFill>
                <a:gsLst>
                  <a:gs pos="42000">
                    <a:srgbClr val="6455ED"/>
                  </a:gs>
                  <a:gs pos="1000">
                    <a:srgbClr val="8022E2"/>
                  </a:gs>
                  <a:gs pos="82000">
                    <a:srgbClr val="3C9FFD"/>
                  </a:gs>
                </a:gsLst>
                <a:lin ang="18900000" scaled="1"/>
              </a:gradFill>
              <a:effectLst>
                <a:outerShdw blurRad="63500" sx="101000" sy="101000" algn="ctr" rotWithShape="0">
                  <a:prstClr val="black">
                    <a:alpha val="40000"/>
                  </a:prstClr>
                </a:outerShdw>
              </a:effectLst>
              <a:latin typeface="Impact" panose="020B0806030902050204" pitchFamily="34" charset="0"/>
              <a:ea typeface="宋体" panose="02010600030101010101" pitchFamily="2" charset="-122"/>
            </a:endParaRPr>
          </a:p>
        </p:txBody>
      </p:sp>
      <p:sp>
        <p:nvSpPr>
          <p:cNvPr id="14" name="标题 2"/>
          <p:cNvSpPr txBox="1"/>
          <p:nvPr/>
        </p:nvSpPr>
        <p:spPr>
          <a:xfrm>
            <a:off x="4621877" y="541288"/>
            <a:ext cx="3359326" cy="714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zh-CN" altLang="en-US" dirty="0" smtClean="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sym typeface="+mn-ea"/>
              </a:rPr>
              <a:t>课程介绍</a:t>
            </a:r>
            <a:endParaRPr lang="zh-CN" altLang="en-US"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endParaRPr>
          </a:p>
        </p:txBody>
      </p:sp>
      <p:sp>
        <p:nvSpPr>
          <p:cNvPr id="3" name="文本框 2"/>
          <p:cNvSpPr txBox="1"/>
          <p:nvPr/>
        </p:nvSpPr>
        <p:spPr>
          <a:xfrm>
            <a:off x="3966210" y="1995805"/>
            <a:ext cx="6995160" cy="2453640"/>
          </a:xfrm>
          <a:prstGeom prst="rect">
            <a:avLst/>
          </a:prstGeom>
          <a:noFill/>
        </p:spPr>
        <p:txBody>
          <a:bodyPr wrap="square" rtlCol="0">
            <a:spAutoFit/>
          </a:bodyPr>
          <a:lstStyle/>
          <a:p>
            <a:pPr indent="457200" algn="l" fontAlgn="auto">
              <a:lnSpc>
                <a:spcPct val="16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军事理论》共享课程由教育部体卫艺司指导与支持，不断更新，与时俱进。最新版课程以2018年军事理论教学大纲为指导，确立习近平强军思想在国防和军队建设的指导地位。由来自国防大学、海军指挥学院等多所院校相关专业领域的教师担任课程视频教程的授课教师。航天英雄杨利伟将军，著名军事学家尹卓将军等多位将军，都曾作为跨校直播互动课的主讲老师走进大课堂，带给学生们第一线的军事实事解读及专业知识。</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2000">
              <a:srgbClr val="6455ED"/>
            </a:gs>
            <a:gs pos="1000">
              <a:srgbClr val="8022E2"/>
            </a:gs>
            <a:gs pos="82000">
              <a:srgbClr val="3C9FFD"/>
            </a:gs>
          </a:gsLst>
          <a:lin ang="18900000" scaled="1"/>
        </a:gradFill>
        <a:effectLst/>
      </p:bgPr>
    </p:bg>
    <p:spTree>
      <p:nvGrpSpPr>
        <p:cNvPr id="1" name=""/>
        <p:cNvGrpSpPr/>
        <p:nvPr/>
      </p:nvGrpSpPr>
      <p:grpSpPr>
        <a:xfrm>
          <a:off x="0" y="0"/>
          <a:ext cx="0" cy="0"/>
          <a:chOff x="0" y="0"/>
          <a:chExt cx="0" cy="0"/>
        </a:xfrm>
      </p:grpSpPr>
      <p:sp>
        <p:nvSpPr>
          <p:cNvPr id="22" name="椭圆 21"/>
          <p:cNvSpPr/>
          <p:nvPr/>
        </p:nvSpPr>
        <p:spPr>
          <a:xfrm>
            <a:off x="1526538" y="2690401"/>
            <a:ext cx="2226498" cy="222649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710272" y="993917"/>
            <a:ext cx="2771457" cy="922020"/>
            <a:chOff x="4391343" y="436933"/>
            <a:chExt cx="2771457" cy="922020"/>
          </a:xfrm>
        </p:grpSpPr>
        <p:sp>
          <p:nvSpPr>
            <p:cNvPr id="3" name="文本框 6"/>
            <p:cNvSpPr txBox="1">
              <a:spLocks noChangeArrowheads="1"/>
            </p:cNvSpPr>
            <p:nvPr/>
          </p:nvSpPr>
          <p:spPr bwMode="auto">
            <a:xfrm>
              <a:off x="4391343" y="436933"/>
              <a:ext cx="894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l" eaLnBrk="1" hangingPunct="1">
                <a:lnSpc>
                  <a:spcPct val="100000"/>
                </a:lnSpc>
                <a:spcBef>
                  <a:spcPct val="0"/>
                </a:spcBef>
                <a:buFontTx/>
                <a:buNone/>
              </a:pPr>
              <a:r>
                <a:rPr lang="en-US" altLang="zh-CN" sz="5400" dirty="0">
                  <a:solidFill>
                    <a:schemeClr val="bg1"/>
                  </a:solidFill>
                  <a:effectLst>
                    <a:outerShdw blurRad="63500" sx="101000" sy="101000" algn="ctr" rotWithShape="0">
                      <a:prstClr val="black">
                        <a:alpha val="25000"/>
                      </a:prstClr>
                    </a:outerShdw>
                  </a:effectLst>
                  <a:latin typeface="Impact" panose="020B0806030902050204" pitchFamily="34" charset="0"/>
                  <a:ea typeface="宋体" panose="02010600030101010101" pitchFamily="2" charset="-122"/>
                  <a:sym typeface="+mn-ea"/>
                </a:rPr>
                <a:t>02</a:t>
              </a:r>
              <a:endParaRPr lang="zh-CN" altLang="en-US" sz="5400" dirty="0">
                <a:solidFill>
                  <a:schemeClr val="bg1"/>
                </a:solidFill>
                <a:effectLst>
                  <a:outerShdw blurRad="63500" sx="101000" sy="101000" algn="ctr" rotWithShape="0">
                    <a:prstClr val="black">
                      <a:alpha val="25000"/>
                    </a:prstClr>
                  </a:outerShdw>
                </a:effectLst>
                <a:latin typeface="Impact" panose="020B0806030902050204" pitchFamily="34" charset="0"/>
                <a:ea typeface="宋体" panose="02010600030101010101" pitchFamily="2" charset="-122"/>
              </a:endParaRPr>
            </a:p>
          </p:txBody>
        </p:sp>
        <p:sp>
          <p:nvSpPr>
            <p:cNvPr id="4" name="文本框 3"/>
            <p:cNvSpPr txBox="1"/>
            <p:nvPr/>
          </p:nvSpPr>
          <p:spPr>
            <a:xfrm>
              <a:off x="5290498" y="596325"/>
              <a:ext cx="1872302" cy="583565"/>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学习问题</a:t>
              </a:r>
            </a:p>
          </p:txBody>
        </p:sp>
      </p:grpSp>
      <p:sp>
        <p:nvSpPr>
          <p:cNvPr id="6" name="等腰三角形 5"/>
          <p:cNvSpPr/>
          <p:nvPr/>
        </p:nvSpPr>
        <p:spPr>
          <a:xfrm rot="10800000">
            <a:off x="5827486" y="0"/>
            <a:ext cx="537028" cy="4369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690916" y="2854780"/>
            <a:ext cx="1897742" cy="1897740"/>
            <a:chOff x="1328058" y="3211968"/>
            <a:chExt cx="1897742" cy="1897740"/>
          </a:xfrm>
        </p:grpSpPr>
        <p:sp>
          <p:nvSpPr>
            <p:cNvPr id="11" name="椭圆 10"/>
            <p:cNvSpPr/>
            <p:nvPr/>
          </p:nvSpPr>
          <p:spPr>
            <a:xfrm>
              <a:off x="1328058" y="3211968"/>
              <a:ext cx="1897742" cy="1897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545092" y="3834946"/>
              <a:ext cx="1463675" cy="58356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新用户</a:t>
              </a:r>
            </a:p>
          </p:txBody>
        </p:sp>
      </p:grpSp>
      <p:sp>
        <p:nvSpPr>
          <p:cNvPr id="20" name="椭圆 19"/>
          <p:cNvSpPr/>
          <p:nvPr/>
        </p:nvSpPr>
        <p:spPr>
          <a:xfrm>
            <a:off x="8386308" y="2854780"/>
            <a:ext cx="1897742" cy="1897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760051" y="3303822"/>
            <a:ext cx="1150257" cy="1077218"/>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常见</a:t>
            </a:r>
            <a:endParaRPr lang="en-US" altLang="zh-CN" sz="3200" dirty="0">
              <a:gradFill>
                <a:gsLst>
                  <a:gs pos="42000">
                    <a:srgbClr val="6455ED"/>
                  </a:gs>
                  <a:gs pos="1000">
                    <a:srgbClr val="8022E2"/>
                  </a:gs>
                  <a:gs pos="82000">
                    <a:srgbClr val="3C9FFD"/>
                  </a:gs>
                </a:gsLst>
                <a:lin ang="18900000" scaled="1"/>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a:p>
            <a:r>
              <a:rPr lang="zh-CN" altLang="en-US" sz="3200" dirty="0">
                <a:gradFill>
                  <a:gsLst>
                    <a:gs pos="42000">
                      <a:srgbClr val="6455ED"/>
                    </a:gs>
                    <a:gs pos="1000">
                      <a:srgbClr val="8022E2"/>
                    </a:gs>
                    <a:gs pos="82000">
                      <a:srgbClr val="3C9FFD"/>
                    </a:gs>
                  </a:gsLst>
                  <a:lin ang="18900000" scaled="1"/>
                </a:gra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问题</a:t>
            </a:r>
          </a:p>
        </p:txBody>
      </p:sp>
      <p:sp>
        <p:nvSpPr>
          <p:cNvPr id="24" name="椭圆 23"/>
          <p:cNvSpPr/>
          <p:nvPr/>
        </p:nvSpPr>
        <p:spPr>
          <a:xfrm>
            <a:off x="8221930" y="2690401"/>
            <a:ext cx="2226498" cy="222649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1557337" y="4113059"/>
            <a:ext cx="10634663" cy="2744942"/>
          </a:xfrm>
          <a:prstGeom prst="triangle">
            <a:avLst>
              <a:gd name="adj" fmla="val 100000"/>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448289" y="650995"/>
            <a:ext cx="32954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pic>
        <p:nvPicPr>
          <p:cNvPr id="5" name="图片 4"/>
          <p:cNvPicPr>
            <a:picLocks noChangeAspect="1"/>
          </p:cNvPicPr>
          <p:nvPr/>
        </p:nvPicPr>
        <p:blipFill>
          <a:blip r:embed="rId2"/>
          <a:stretch>
            <a:fillRect/>
          </a:stretch>
        </p:blipFill>
        <p:spPr>
          <a:xfrm>
            <a:off x="7359138" y="2148116"/>
            <a:ext cx="2951680" cy="409144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文本框 13"/>
          <p:cNvSpPr txBox="1"/>
          <p:nvPr/>
        </p:nvSpPr>
        <p:spPr>
          <a:xfrm>
            <a:off x="1000874" y="2148116"/>
            <a:ext cx="5131639" cy="1052596"/>
          </a:xfrm>
          <a:prstGeom prst="rect">
            <a:avLst/>
          </a:prstGeom>
          <a:noFill/>
        </p:spPr>
        <p:txBody>
          <a:bodyPr wrap="square" rtlCol="0">
            <a:spAutoFit/>
          </a:bodyPr>
          <a:lstStyle/>
          <a:p>
            <a:pPr>
              <a:lnSpc>
                <a:spcPct val="130000"/>
              </a:lnSpc>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使用学号登录，输入学校名字、学号及初始密码：</a:t>
            </a:r>
            <a:r>
              <a:rPr lang="en-US" altLang="zh-CN" sz="2400" dirty="0">
                <a:latin typeface="微软雅黑" panose="020B0503020204020204" pitchFamily="34" charset="-122"/>
                <a:ea typeface="微软雅黑" panose="020B0503020204020204" pitchFamily="34" charset="-122"/>
              </a:rPr>
              <a:t>123456</a:t>
            </a:r>
            <a:r>
              <a:rPr lang="zh-CN" altLang="en-US" sz="2400" dirty="0">
                <a:latin typeface="微软雅黑" panose="020B0503020204020204" pitchFamily="34" charset="-122"/>
                <a:ea typeface="微软雅黑" panose="020B0503020204020204" pitchFamily="34" charset="-122"/>
              </a:rPr>
              <a:t>。</a:t>
            </a:r>
          </a:p>
        </p:txBody>
      </p:sp>
      <p:sp>
        <p:nvSpPr>
          <p:cNvPr id="15" name="文本框 14"/>
          <p:cNvSpPr txBox="1"/>
          <p:nvPr/>
        </p:nvSpPr>
        <p:spPr>
          <a:xfrm>
            <a:off x="1000874" y="3737875"/>
            <a:ext cx="5131639" cy="525657"/>
          </a:xfrm>
          <a:prstGeom prst="rect">
            <a:avLst/>
          </a:prstGeom>
          <a:noFill/>
        </p:spPr>
        <p:txBody>
          <a:bodyPr wrap="square" rtlCol="0">
            <a:spAutoFit/>
          </a:bodyPr>
          <a:lstStyle/>
          <a:p>
            <a:pPr>
              <a:lnSpc>
                <a:spcPct val="130000"/>
              </a:lnSpc>
            </a:pPr>
            <a:r>
              <a:rPr lang="en-US" altLang="zh-CN" sz="2400" dirty="0">
                <a:latin typeface="微软雅黑" panose="020B0503020204020204" pitchFamily="34" charset="-122"/>
                <a:ea typeface="微软雅黑" panose="020B0503020204020204" pitchFamily="34" charset="-122"/>
              </a:rPr>
              <a:t>2.</a:t>
            </a:r>
            <a:r>
              <a:rPr lang="zh-CN" altLang="zh-CN" sz="2400" dirty="0">
                <a:latin typeface="微软雅黑" panose="020B0503020204020204" pitchFamily="34" charset="-122"/>
                <a:ea typeface="微软雅黑" panose="020B0503020204020204" pitchFamily="34" charset="-122"/>
              </a:rPr>
              <a:t>学号</a:t>
            </a:r>
            <a:r>
              <a:rPr lang="zh-CN" altLang="en-US" sz="2400" dirty="0" smtClean="0">
                <a:latin typeface="微软雅黑" panose="020B0503020204020204" pitchFamily="34" charset="-122"/>
                <a:ea typeface="微软雅黑" panose="020B0503020204020204" pitchFamily="34" charset="-122"/>
                <a:sym typeface="+mn-ea"/>
              </a:rPr>
              <a:t>：</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一定要和教务处的学号一致</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00000">
            <a:off x="-182562" y="-619004"/>
            <a:ext cx="1828800" cy="1828800"/>
          </a:xfrm>
          <a:prstGeom prst="rect">
            <a:avLst/>
          </a:prstGeom>
          <a:noFill/>
          <a:ln w="38100">
            <a:gradFill>
              <a:gsLst>
                <a:gs pos="0">
                  <a:srgbClr val="3C9FFD"/>
                </a:gs>
                <a:gs pos="100000">
                  <a:srgbClr val="7C29E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00000">
            <a:off x="10379342" y="5226572"/>
            <a:ext cx="1828800" cy="1828800"/>
          </a:xfrm>
          <a:prstGeom prst="rect">
            <a:avLst/>
          </a:prstGeom>
          <a:noFill/>
          <a:ln w="38100">
            <a:gradFill>
              <a:gsLst>
                <a:gs pos="0">
                  <a:srgbClr val="3C9FFD"/>
                </a:gs>
                <a:gs pos="100000">
                  <a:srgbClr val="7C29E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print"/>
          <a:stretch>
            <a:fillRect/>
          </a:stretch>
        </p:blipFill>
        <p:spPr>
          <a:xfrm>
            <a:off x="4799013" y="2490040"/>
            <a:ext cx="2944698" cy="39887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5" cstate="print"/>
          <a:stretch>
            <a:fillRect/>
          </a:stretch>
        </p:blipFill>
        <p:spPr>
          <a:xfrm>
            <a:off x="8152801" y="2473211"/>
            <a:ext cx="2950627" cy="401953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组合 4"/>
          <p:cNvGrpSpPr/>
          <p:nvPr/>
        </p:nvGrpSpPr>
        <p:grpSpPr>
          <a:xfrm>
            <a:off x="1346799" y="2572572"/>
            <a:ext cx="2781300" cy="3062656"/>
            <a:chOff x="1593997" y="2707753"/>
            <a:chExt cx="2781300" cy="3062656"/>
          </a:xfrm>
        </p:grpSpPr>
        <p:sp>
          <p:nvSpPr>
            <p:cNvPr id="7" name="文本框 6"/>
            <p:cNvSpPr txBox="1"/>
            <p:nvPr/>
          </p:nvSpPr>
          <p:spPr>
            <a:xfrm>
              <a:off x="1593997" y="2707753"/>
              <a:ext cx="2692400" cy="853567"/>
            </a:xfrm>
            <a:prstGeom prst="rect">
              <a:avLst/>
            </a:prstGeom>
            <a:noFill/>
          </p:spPr>
          <p:txBody>
            <a:bodyPr wrap="square" rtlCol="0">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登录后会出现认证自己姓名姓氏的界面。</a:t>
              </a:r>
            </a:p>
          </p:txBody>
        </p:sp>
        <p:sp>
          <p:nvSpPr>
            <p:cNvPr id="8" name="文本框 7"/>
            <p:cNvSpPr txBox="1"/>
            <p:nvPr/>
          </p:nvSpPr>
          <p:spPr>
            <a:xfrm>
              <a:off x="1593997" y="3677528"/>
              <a:ext cx="2781300" cy="2092881"/>
            </a:xfrm>
            <a:prstGeom prst="rect">
              <a:avLst/>
            </a:prstGeom>
            <a:noFill/>
          </p:spPr>
          <p:txBody>
            <a:bodyPr wrap="square" rtlCol="0">
              <a:spAutoFit/>
            </a:bodyPr>
            <a:lstStyle/>
            <a:p>
              <a:pPr>
                <a:lnSpc>
                  <a:spcPct val="130000"/>
                </a:lnSpc>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认证姓氏后需绑定手机号码和邮箱等其他信息。</a:t>
              </a:r>
              <a:r>
                <a:rPr lang="zh-CN" altLang="zh-CN" sz="2000" dirty="0">
                  <a:solidFill>
                    <a:srgbClr val="FF0000"/>
                  </a:solidFill>
                  <a:latin typeface="微软雅黑" panose="020B0503020204020204" pitchFamily="34" charset="-122"/>
                  <a:ea typeface="微软雅黑" panose="020B0503020204020204" pitchFamily="34" charset="-122"/>
                </a:rPr>
                <a:t>（请绑定正常使用的手机和邮箱，以便接收通知和寻回密码）</a:t>
              </a:r>
            </a:p>
          </p:txBody>
        </p:sp>
      </p:grpSp>
      <p:sp>
        <p:nvSpPr>
          <p:cNvPr id="15" name="文本框 14"/>
          <p:cNvSpPr txBox="1"/>
          <p:nvPr/>
        </p:nvSpPr>
        <p:spPr>
          <a:xfrm>
            <a:off x="4448289" y="650995"/>
            <a:ext cx="32954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296229"/>
            <a:ext cx="12192000" cy="2561771"/>
          </a:xfrm>
          <a:prstGeom prst="rect">
            <a:avLst/>
          </a:pr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682" y="2237779"/>
            <a:ext cx="8321040" cy="3961765"/>
          </a:xfrm>
          <a:prstGeom prst="rect">
            <a:avLst/>
          </a:prstGeom>
        </p:spPr>
      </p:pic>
      <p:sp>
        <p:nvSpPr>
          <p:cNvPr id="8" name="文本框 7"/>
          <p:cNvSpPr txBox="1"/>
          <p:nvPr/>
        </p:nvSpPr>
        <p:spPr>
          <a:xfrm>
            <a:off x="4448289" y="650995"/>
            <a:ext cx="32954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Web</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sp>
        <p:nvSpPr>
          <p:cNvPr id="2" name="矩形 1"/>
          <p:cNvSpPr/>
          <p:nvPr/>
        </p:nvSpPr>
        <p:spPr>
          <a:xfrm>
            <a:off x="1862682" y="1657369"/>
            <a:ext cx="7899400"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认证完成后会弹出课程确认信息框，点击</a:t>
            </a:r>
            <a:r>
              <a:rPr lang="en-US" altLang="zh-CN"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确认课程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即可完成报到</a:t>
            </a:r>
          </a:p>
        </p:txBody>
      </p:sp>
      <p:sp>
        <p:nvSpPr>
          <p:cNvPr id="3" name="矩形 2"/>
          <p:cNvSpPr/>
          <p:nvPr/>
        </p:nvSpPr>
        <p:spPr>
          <a:xfrm>
            <a:off x="6690360" y="4800600"/>
            <a:ext cx="1165860" cy="4267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09600" y="-495300"/>
            <a:ext cx="1524000" cy="1524000"/>
          </a:xfrm>
          <a:prstGeom prst="ellipse">
            <a:avLst/>
          </a:prstGeom>
          <a:noFill/>
          <a:ln w="38100">
            <a:gradFill>
              <a:gsLst>
                <a:gs pos="0">
                  <a:srgbClr val="7C29E3"/>
                </a:gs>
                <a:gs pos="100000">
                  <a:srgbClr val="3C9FF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60163" y="-495300"/>
            <a:ext cx="1524000" cy="1524000"/>
          </a:xfrm>
          <a:prstGeom prst="ellipse">
            <a:avLst/>
          </a:prstGeom>
          <a:noFill/>
          <a:ln w="38100">
            <a:gradFill>
              <a:gsLst>
                <a:gs pos="0">
                  <a:srgbClr val="7C29E3"/>
                </a:gs>
                <a:gs pos="100000">
                  <a:srgbClr val="3C9FF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7165"/>
            <a:ext cx="12242802" cy="4294578"/>
          </a:xfrm>
          <a:custGeom>
            <a:avLst/>
            <a:gdLst>
              <a:gd name="connsiteX0" fmla="*/ 0 w 12192000"/>
              <a:gd name="connsiteY0" fmla="*/ 0 h 2628900"/>
              <a:gd name="connsiteX1" fmla="*/ 12192000 w 12192000"/>
              <a:gd name="connsiteY1" fmla="*/ 0 h 2628900"/>
              <a:gd name="connsiteX2" fmla="*/ 12192000 w 12192000"/>
              <a:gd name="connsiteY2" fmla="*/ 2628900 h 2628900"/>
              <a:gd name="connsiteX3" fmla="*/ 0 w 12192000"/>
              <a:gd name="connsiteY3" fmla="*/ 2628900 h 2628900"/>
              <a:gd name="connsiteX4" fmla="*/ 0 w 12192000"/>
              <a:gd name="connsiteY4" fmla="*/ 0 h 2628900"/>
              <a:gd name="connsiteX0-1" fmla="*/ 0 w 12192000"/>
              <a:gd name="connsiteY0-2" fmla="*/ 2628900 h 2628900"/>
              <a:gd name="connsiteX1-3" fmla="*/ 12192000 w 12192000"/>
              <a:gd name="connsiteY1-4" fmla="*/ 0 h 2628900"/>
              <a:gd name="connsiteX2-5" fmla="*/ 12192000 w 12192000"/>
              <a:gd name="connsiteY2-6" fmla="*/ 2628900 h 2628900"/>
              <a:gd name="connsiteX3-7" fmla="*/ 0 w 12192000"/>
              <a:gd name="connsiteY3-8" fmla="*/ 2628900 h 2628900"/>
              <a:gd name="connsiteX0-9" fmla="*/ 0 w 12192000"/>
              <a:gd name="connsiteY0-10" fmla="*/ 3943350 h 3943350"/>
              <a:gd name="connsiteX1-11" fmla="*/ 12172950 w 12192000"/>
              <a:gd name="connsiteY1-12" fmla="*/ 0 h 3943350"/>
              <a:gd name="connsiteX2-13" fmla="*/ 12192000 w 12192000"/>
              <a:gd name="connsiteY2-14" fmla="*/ 3943350 h 3943350"/>
              <a:gd name="connsiteX3-15" fmla="*/ 0 w 12192000"/>
              <a:gd name="connsiteY3-16" fmla="*/ 3943350 h 3943350"/>
              <a:gd name="connsiteX0-17" fmla="*/ 0 w 12192000"/>
              <a:gd name="connsiteY0-18" fmla="*/ 3943350 h 3943350"/>
              <a:gd name="connsiteX1-19" fmla="*/ 12172950 w 12192000"/>
              <a:gd name="connsiteY1-20" fmla="*/ 0 h 3943350"/>
              <a:gd name="connsiteX2-21" fmla="*/ 12192000 w 12192000"/>
              <a:gd name="connsiteY2-22" fmla="*/ 3943350 h 3943350"/>
              <a:gd name="connsiteX3-23" fmla="*/ 0 w 12192000"/>
              <a:gd name="connsiteY3-24" fmla="*/ 3943350 h 3943350"/>
              <a:gd name="connsiteX0-25" fmla="*/ 0 w 12192000"/>
              <a:gd name="connsiteY0-26" fmla="*/ 3943350 h 3943350"/>
              <a:gd name="connsiteX1-27" fmla="*/ 12172950 w 12192000"/>
              <a:gd name="connsiteY1-28" fmla="*/ 0 h 3943350"/>
              <a:gd name="connsiteX2-29" fmla="*/ 12192000 w 12192000"/>
              <a:gd name="connsiteY2-30" fmla="*/ 3943350 h 3943350"/>
              <a:gd name="connsiteX3-31" fmla="*/ 0 w 12192000"/>
              <a:gd name="connsiteY3-32" fmla="*/ 3943350 h 3943350"/>
              <a:gd name="connsiteX0-33" fmla="*/ 0 w 12192000"/>
              <a:gd name="connsiteY0-34" fmla="*/ 4429144 h 4429144"/>
              <a:gd name="connsiteX1-35" fmla="*/ 12072604 w 12192000"/>
              <a:gd name="connsiteY1-36" fmla="*/ 0 h 4429144"/>
              <a:gd name="connsiteX2-37" fmla="*/ 12192000 w 12192000"/>
              <a:gd name="connsiteY2-38" fmla="*/ 4429144 h 4429144"/>
              <a:gd name="connsiteX3-39" fmla="*/ 0 w 12192000"/>
              <a:gd name="connsiteY3-40" fmla="*/ 4429144 h 4429144"/>
              <a:gd name="connsiteX0-41" fmla="*/ 0 w 12192000"/>
              <a:gd name="connsiteY0-42" fmla="*/ 4429144 h 4429144"/>
              <a:gd name="connsiteX1-43" fmla="*/ 12072604 w 12192000"/>
              <a:gd name="connsiteY1-44" fmla="*/ 0 h 4429144"/>
              <a:gd name="connsiteX2-45" fmla="*/ 12192000 w 12192000"/>
              <a:gd name="connsiteY2-46" fmla="*/ 4429144 h 4429144"/>
              <a:gd name="connsiteX3-47" fmla="*/ 0 w 12192000"/>
              <a:gd name="connsiteY3-48" fmla="*/ 4429144 h 4429144"/>
              <a:gd name="connsiteX0-49" fmla="*/ 0 w 12072604"/>
              <a:gd name="connsiteY0-50" fmla="*/ 4429144 h 4429144"/>
              <a:gd name="connsiteX1-51" fmla="*/ 12072604 w 12072604"/>
              <a:gd name="connsiteY1-52" fmla="*/ 0 h 4429144"/>
              <a:gd name="connsiteX2-53" fmla="*/ 11919634 w 12072604"/>
              <a:gd name="connsiteY2-54" fmla="*/ 4326097 h 4429144"/>
              <a:gd name="connsiteX3-55" fmla="*/ 0 w 12072604"/>
              <a:gd name="connsiteY3-56" fmla="*/ 4429144 h 4429144"/>
              <a:gd name="connsiteX0-57" fmla="*/ 0 w 12072604"/>
              <a:gd name="connsiteY0-58" fmla="*/ 4429144 h 4429144"/>
              <a:gd name="connsiteX1-59" fmla="*/ 12072604 w 12072604"/>
              <a:gd name="connsiteY1-60" fmla="*/ 0 h 4429144"/>
              <a:gd name="connsiteX2-61" fmla="*/ 12019980 w 12072604"/>
              <a:gd name="connsiteY2-62" fmla="*/ 4399702 h 4429144"/>
              <a:gd name="connsiteX3-63" fmla="*/ 0 w 12072604"/>
              <a:gd name="connsiteY3-64" fmla="*/ 4429144 h 4429144"/>
              <a:gd name="connsiteX0-65" fmla="*/ 0 w 12091656"/>
              <a:gd name="connsiteY0-66" fmla="*/ 4429144 h 4429144"/>
              <a:gd name="connsiteX1-67" fmla="*/ 12072604 w 12091656"/>
              <a:gd name="connsiteY1-68" fmla="*/ 0 h 4429144"/>
              <a:gd name="connsiteX2-69" fmla="*/ 12091656 w 12091656"/>
              <a:gd name="connsiteY2-70" fmla="*/ 4399703 h 4429144"/>
              <a:gd name="connsiteX3-71" fmla="*/ 0 w 12091656"/>
              <a:gd name="connsiteY3-72" fmla="*/ 4429144 h 4429144"/>
              <a:gd name="connsiteX0-73" fmla="*/ 0 w 12091656"/>
              <a:gd name="connsiteY0-74" fmla="*/ 4340818 h 4340818"/>
              <a:gd name="connsiteX1-75" fmla="*/ 12072604 w 12091656"/>
              <a:gd name="connsiteY1-76" fmla="*/ 0 h 4340818"/>
              <a:gd name="connsiteX2-77" fmla="*/ 12091656 w 12091656"/>
              <a:gd name="connsiteY2-78" fmla="*/ 4311377 h 4340818"/>
              <a:gd name="connsiteX3-79" fmla="*/ 0 w 12091656"/>
              <a:gd name="connsiteY3-80" fmla="*/ 4340818 h 4340818"/>
              <a:gd name="connsiteX0-81" fmla="*/ 0 w 12091656"/>
              <a:gd name="connsiteY0-82" fmla="*/ 4340818 h 4385486"/>
              <a:gd name="connsiteX1-83" fmla="*/ 12072604 w 12091656"/>
              <a:gd name="connsiteY1-84" fmla="*/ 0 h 4385486"/>
              <a:gd name="connsiteX2-85" fmla="*/ 12091656 w 12091656"/>
              <a:gd name="connsiteY2-86" fmla="*/ 4385486 h 4385486"/>
              <a:gd name="connsiteX3-87" fmla="*/ 0 w 12091656"/>
              <a:gd name="connsiteY3-88" fmla="*/ 4340818 h 4385486"/>
            </a:gdLst>
            <a:ahLst/>
            <a:cxnLst>
              <a:cxn ang="0">
                <a:pos x="connsiteX0-1" y="connsiteY0-2"/>
              </a:cxn>
              <a:cxn ang="0">
                <a:pos x="connsiteX1-3" y="connsiteY1-4"/>
              </a:cxn>
              <a:cxn ang="0">
                <a:pos x="connsiteX2-5" y="connsiteY2-6"/>
              </a:cxn>
              <a:cxn ang="0">
                <a:pos x="connsiteX3-7" y="connsiteY3-8"/>
              </a:cxn>
            </a:cxnLst>
            <a:rect l="l" t="t" r="r" b="b"/>
            <a:pathLst>
              <a:path w="12091656" h="4385486">
                <a:moveTo>
                  <a:pt x="0" y="4340818"/>
                </a:moveTo>
                <a:cubicBezTo>
                  <a:pt x="5486400" y="3369268"/>
                  <a:pt x="10153268" y="1375068"/>
                  <a:pt x="12072604" y="0"/>
                </a:cubicBezTo>
                <a:cubicBezTo>
                  <a:pt x="12078955" y="1466568"/>
                  <a:pt x="12085305" y="2918918"/>
                  <a:pt x="12091656" y="4385486"/>
                </a:cubicBezTo>
                <a:lnTo>
                  <a:pt x="0" y="4340818"/>
                </a:lnTo>
                <a:close/>
              </a:path>
            </a:pathLst>
          </a:custGeom>
          <a:gradFill>
            <a:gsLst>
              <a:gs pos="42000">
                <a:srgbClr val="6455ED"/>
              </a:gs>
              <a:gs pos="1000">
                <a:srgbClr val="8022E2"/>
              </a:gs>
              <a:gs pos="82000">
                <a:srgbClr val="3C9FF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stretch>
            <a:fillRect/>
          </a:stretch>
        </p:blipFill>
        <p:spPr>
          <a:xfrm>
            <a:off x="6619058" y="1467486"/>
            <a:ext cx="3447415" cy="61309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本框 7"/>
          <p:cNvSpPr txBox="1"/>
          <p:nvPr/>
        </p:nvSpPr>
        <p:spPr>
          <a:xfrm>
            <a:off x="4448289" y="650995"/>
            <a:ext cx="3295422" cy="584775"/>
          </a:xfrm>
          <a:prstGeom prst="rect">
            <a:avLst/>
          </a:prstGeom>
          <a:noFill/>
        </p:spPr>
        <p:txBody>
          <a:bodyPr wrap="square" rtlCol="0">
            <a:spAutoFit/>
          </a:bodyPr>
          <a:lstStyle/>
          <a:p>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新用户（</a:t>
            </a:r>
            <a:r>
              <a:rPr lang="en-US" altLang="zh-CN"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App</a:t>
            </a:r>
            <a:r>
              <a:rPr lang="zh-CN" altLang="en-US" sz="3200" dirty="0">
                <a:gradFill>
                  <a:gsLst>
                    <a:gs pos="42000">
                      <a:srgbClr val="6455ED"/>
                    </a:gs>
                    <a:gs pos="1000">
                      <a:srgbClr val="8022E2"/>
                    </a:gs>
                    <a:gs pos="82000">
                      <a:srgbClr val="3C9FFD"/>
                    </a:gs>
                  </a:gsLst>
                  <a:lin ang="18900000" scaled="1"/>
                </a:gradFill>
                <a:latin typeface="微软雅黑" panose="020B0503020204020204" pitchFamily="34" charset="-122"/>
                <a:ea typeface="微软雅黑" panose="020B0503020204020204" pitchFamily="34" charset="-122"/>
              </a:rPr>
              <a:t>端）</a:t>
            </a:r>
          </a:p>
        </p:txBody>
      </p:sp>
      <p:sp>
        <p:nvSpPr>
          <p:cNvPr id="12" name="文本框 11"/>
          <p:cNvSpPr txBox="1"/>
          <p:nvPr/>
        </p:nvSpPr>
        <p:spPr>
          <a:xfrm>
            <a:off x="695325" y="1917427"/>
            <a:ext cx="5172075" cy="1052596"/>
          </a:xfrm>
          <a:prstGeom prst="rect">
            <a:avLst/>
          </a:prstGeom>
          <a:noFill/>
        </p:spPr>
        <p:txBody>
          <a:bodyPr wrap="square" rtlCol="0">
            <a:spAutoFit/>
          </a:bodyPr>
          <a:lstStyle/>
          <a:p>
            <a:pPr>
              <a:lnSpc>
                <a:spcPct val="130000"/>
              </a:lnSpc>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使用学号登录，输入学校名字、学号及初始密码：</a:t>
            </a:r>
            <a:r>
              <a:rPr lang="en-US" altLang="zh-CN" sz="2400" dirty="0">
                <a:latin typeface="微软雅黑" panose="020B0503020204020204" pitchFamily="34" charset="-122"/>
                <a:ea typeface="微软雅黑" panose="020B0503020204020204" pitchFamily="34" charset="-122"/>
              </a:rPr>
              <a:t>123456</a:t>
            </a:r>
            <a:r>
              <a:rPr lang="zh-CN" altLang="en-US" sz="2400" dirty="0">
                <a:latin typeface="微软雅黑" panose="020B0503020204020204" pitchFamily="34" charset="-122"/>
                <a:ea typeface="微软雅黑" panose="020B0503020204020204" pitchFamily="34" charset="-122"/>
              </a:rPr>
              <a:t>。</a:t>
            </a:r>
          </a:p>
        </p:txBody>
      </p:sp>
      <p:sp>
        <p:nvSpPr>
          <p:cNvPr id="15" name="文本框 14"/>
          <p:cNvSpPr txBox="1"/>
          <p:nvPr/>
        </p:nvSpPr>
        <p:spPr>
          <a:xfrm>
            <a:off x="695325" y="3507186"/>
            <a:ext cx="5172075" cy="525657"/>
          </a:xfrm>
          <a:prstGeom prst="rect">
            <a:avLst/>
          </a:prstGeom>
          <a:noFill/>
        </p:spPr>
        <p:txBody>
          <a:bodyPr wrap="square" rtlCol="0">
            <a:spAutoFit/>
          </a:bodyPr>
          <a:lstStyle/>
          <a:p>
            <a:pPr>
              <a:lnSpc>
                <a:spcPct val="130000"/>
              </a:lnSpc>
            </a:pPr>
            <a:r>
              <a:rPr lang="en-US" altLang="zh-CN" sz="2400" dirty="0">
                <a:latin typeface="微软雅黑" panose="020B0503020204020204" pitchFamily="34" charset="-122"/>
                <a:ea typeface="微软雅黑" panose="020B0503020204020204" pitchFamily="34" charset="-122"/>
                <a:sym typeface="+mn-ea"/>
              </a:rPr>
              <a:t>2.</a:t>
            </a:r>
            <a:r>
              <a:rPr lang="zh-CN" altLang="zh-CN" sz="2400" dirty="0">
                <a:latin typeface="微软雅黑" panose="020B0503020204020204" pitchFamily="34" charset="-122"/>
                <a:ea typeface="微软雅黑" panose="020B0503020204020204" pitchFamily="34" charset="-122"/>
                <a:sym typeface="+mn-ea"/>
              </a:rPr>
              <a:t>学号</a:t>
            </a:r>
            <a:r>
              <a:rPr lang="zh-CN" altLang="en-US" sz="2400" dirty="0" smtClean="0">
                <a:latin typeface="微软雅黑" panose="020B0503020204020204" pitchFamily="34" charset="-122"/>
                <a:ea typeface="微软雅黑" panose="020B0503020204020204" pitchFamily="34" charset="-122"/>
                <a:sym typeface="+mn-ea"/>
              </a:rPr>
              <a:t>：</a:t>
            </a:r>
            <a:r>
              <a:rPr lang="zh-CN" altLang="en-US" sz="2400" dirty="0">
                <a:solidFill>
                  <a:srgbClr val="FF0000"/>
                </a:solidFill>
                <a:latin typeface="微软雅黑" panose="020B0503020204020204" pitchFamily="34" charset="-122"/>
                <a:ea typeface="微软雅黑" panose="020B0503020204020204" pitchFamily="34" charset="-122"/>
                <a:sym typeface="+mn-ea"/>
              </a:rPr>
              <a:t>一定要和教务处的学号</a:t>
            </a:r>
            <a:r>
              <a:rPr lang="zh-CN" altLang="en-US" sz="2400" dirty="0" smtClean="0">
                <a:solidFill>
                  <a:srgbClr val="FF0000"/>
                </a:solidFill>
                <a:latin typeface="微软雅黑" panose="020B0503020204020204" pitchFamily="34" charset="-122"/>
                <a:ea typeface="微软雅黑" panose="020B0503020204020204" pitchFamily="34" charset="-122"/>
                <a:sym typeface="+mn-ea"/>
              </a:rPr>
              <a:t>一致</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2"/>
  <p:tag name="KSO_WM_TAG_VERSION" val="1.0"/>
  <p:tag name="KSO_WM_SLIDE_ID" val="basetag20163672_3"/>
  <p:tag name="KSO_WM_SLIDE_INDEX" val="3"/>
  <p:tag name="KSO_WM_SLIDE_ITEM_CNT" val="0"/>
  <p:tag name="KSO_WM_SLIDE_TYPE" val="text"/>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f2124b29-67ae-48ec-8fa6-74704580f90e}"/>
</p:tagLst>
</file>

<file path=ppt/tags/tag8.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1651</Words>
  <Application>Microsoft Office PowerPoint</Application>
  <PresentationFormat>自定义</PresentationFormat>
  <Paragraphs>175</Paragraphs>
  <Slides>35</Slides>
  <Notes>2</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PCOS</dc:creator>
  <cp:lastModifiedBy>1</cp:lastModifiedBy>
  <cp:revision>484</cp:revision>
  <dcterms:created xsi:type="dcterms:W3CDTF">2018-02-27T07:30:00Z</dcterms:created>
  <dcterms:modified xsi:type="dcterms:W3CDTF">2020-10-13T00:45:49Z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